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7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74.xml" ContentType="application/vnd.openxmlformats-officedocument.presentationml.slide+xml"/>
  <Override PartName="/ppt/slides/slide79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75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76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3.xml" Type="http://schemas.openxmlformats.org/officeDocument/2006/relationships/slide" Id="rId39"/><Relationship Target="slides/slide32.xml" Type="http://schemas.openxmlformats.org/officeDocument/2006/relationships/slide" Id="rId38"/><Relationship Target="slides/slide31.xml" Type="http://schemas.openxmlformats.org/officeDocument/2006/relationships/slide" Id="rId37"/><Relationship Target="slides/slide30.xml" Type="http://schemas.openxmlformats.org/officeDocument/2006/relationships/slide" Id="rId36"/><Relationship Target="slides/slide24.xml" Type="http://schemas.openxmlformats.org/officeDocument/2006/relationships/slide" Id="rId30"/><Relationship Target="slides/slide25.xml" Type="http://schemas.openxmlformats.org/officeDocument/2006/relationships/slide" Id="rId31"/><Relationship Target="slides/slide65.xml" Type="http://schemas.openxmlformats.org/officeDocument/2006/relationships/slide" Id="rId71"/><Relationship Target="slides/slide28.xml" Type="http://schemas.openxmlformats.org/officeDocument/2006/relationships/slide" Id="rId34"/><Relationship Target="slides/slide64.xml" Type="http://schemas.openxmlformats.org/officeDocument/2006/relationships/slide" Id="rId70"/><Relationship Target="slides/slide29.xml" Type="http://schemas.openxmlformats.org/officeDocument/2006/relationships/slide" Id="rId35"/><Relationship Target="slides/slide26.xml" Type="http://schemas.openxmlformats.org/officeDocument/2006/relationships/slide" Id="rId32"/><Relationship Target="slides/slide27.xml" Type="http://schemas.openxmlformats.org/officeDocument/2006/relationships/slide" Id="rId33"/><Relationship Target="slides/slide69.xml" Type="http://schemas.openxmlformats.org/officeDocument/2006/relationships/slide" Id="rId75"/><Relationship Target="slides/slide68.xml" Type="http://schemas.openxmlformats.org/officeDocument/2006/relationships/slide" Id="rId74"/><Relationship Target="slides/slide67.xml" Type="http://schemas.openxmlformats.org/officeDocument/2006/relationships/slide" Id="rId73"/><Relationship Target="slides/slide66.xml" Type="http://schemas.openxmlformats.org/officeDocument/2006/relationships/slide" Id="rId72"/><Relationship Target="slides/slide73.xml" Type="http://schemas.openxmlformats.org/officeDocument/2006/relationships/slide" Id="rId79"/><Relationship Target="slides/slide72.xml" Type="http://schemas.openxmlformats.org/officeDocument/2006/relationships/slide" Id="rId78"/><Relationship Target="slides/slide71.xml" Type="http://schemas.openxmlformats.org/officeDocument/2006/relationships/slide" Id="rId77"/><Relationship Target="slides/slide70.xml" Type="http://schemas.openxmlformats.org/officeDocument/2006/relationships/slide" Id="rId76"/><Relationship Target="slides/slide42.xml" Type="http://schemas.openxmlformats.org/officeDocument/2006/relationships/slide" Id="rId48"/><Relationship Target="slides/slide41.xml" Type="http://schemas.openxmlformats.org/officeDocument/2006/relationships/slide" Id="rId47"/><Relationship Target="slides/slide43.xml" Type="http://schemas.openxmlformats.org/officeDocument/2006/relationships/slide" Id="rId49"/><Relationship Target="presProps.xml" Type="http://schemas.openxmlformats.org/officeDocument/2006/relationships/presProps" Id="rId2"/><Relationship Target="theme/theme1.xml" Type="http://schemas.openxmlformats.org/officeDocument/2006/relationships/theme" Id="rId1"/><Relationship Target="slides/slide34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5.xml" Type="http://schemas.openxmlformats.org/officeDocument/2006/relationships/slide" Id="rId41"/><Relationship Target="tableStyles.xml" Type="http://schemas.openxmlformats.org/officeDocument/2006/relationships/tableStyles" Id="rId3"/><Relationship Target="slides/slide36.xml" Type="http://schemas.openxmlformats.org/officeDocument/2006/relationships/slide" Id="rId42"/><Relationship Target="slides/slide74.xml" Type="http://schemas.openxmlformats.org/officeDocument/2006/relationships/slide" Id="rId80"/><Relationship Target="slides/slide37.xml" Type="http://schemas.openxmlformats.org/officeDocument/2006/relationships/slide" Id="rId43"/><Relationship Target="slides/slide38.xml" Type="http://schemas.openxmlformats.org/officeDocument/2006/relationships/slide" Id="rId44"/><Relationship Target="slides/slide76.xml" Type="http://schemas.openxmlformats.org/officeDocument/2006/relationships/slide" Id="rId82"/><Relationship Target="slides/slide39.xml" Type="http://schemas.openxmlformats.org/officeDocument/2006/relationships/slide" Id="rId45"/><Relationship Target="slides/slide75.xml" Type="http://schemas.openxmlformats.org/officeDocument/2006/relationships/slide" Id="rId81"/><Relationship Target="slides/slide40.xml" Type="http://schemas.openxmlformats.org/officeDocument/2006/relationships/slide" Id="rId46"/><Relationship Target="slides/slide78.xml" Type="http://schemas.openxmlformats.org/officeDocument/2006/relationships/slide" Id="rId84"/><Relationship Target="slides/slide77.xml" Type="http://schemas.openxmlformats.org/officeDocument/2006/relationships/slide" Id="rId83"/><Relationship Target="slides/slide3.xml" Type="http://schemas.openxmlformats.org/officeDocument/2006/relationships/slide" Id="rId9"/><Relationship Target="slides/slide79.xml" Type="http://schemas.openxmlformats.org/officeDocument/2006/relationships/slide" Id="rId85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Relationship Target="slides/slide52.xml" Type="http://schemas.openxmlformats.org/officeDocument/2006/relationships/slide" Id="rId58"/><Relationship Target="slides/slide53.xml" Type="http://schemas.openxmlformats.org/officeDocument/2006/relationships/slide" Id="rId59"/><Relationship Target="slides/slide13.xml" Type="http://schemas.openxmlformats.org/officeDocument/2006/relationships/slide" Id="rId19"/><Relationship Target="slides/slide12.xml" Type="http://schemas.openxmlformats.org/officeDocument/2006/relationships/slide" Id="rId18"/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slides/slide6.xml" Type="http://schemas.openxmlformats.org/officeDocument/2006/relationships/slide" Id="rId12"/><Relationship Target="slides/slide7.xml" Type="http://schemas.openxmlformats.org/officeDocument/2006/relationships/slide" Id="rId13"/><Relationship Target="slides/slide4.xml" Type="http://schemas.openxmlformats.org/officeDocument/2006/relationships/slide" Id="rId10"/><Relationship Target="slides/slide5.xml" Type="http://schemas.openxmlformats.org/officeDocument/2006/relationships/slide" Id="rId11"/><Relationship Target="slides/slide51.xml" Type="http://schemas.openxmlformats.org/officeDocument/2006/relationships/slide" Id="rId57"/><Relationship Target="slides/slide50.xml" Type="http://schemas.openxmlformats.org/officeDocument/2006/relationships/slide" Id="rId56"/><Relationship Target="slides/slide49.xml" Type="http://schemas.openxmlformats.org/officeDocument/2006/relationships/slide" Id="rId55"/><Relationship Target="slides/slide48.xml" Type="http://schemas.openxmlformats.org/officeDocument/2006/relationships/slide" Id="rId54"/><Relationship Target="slides/slide47.xml" Type="http://schemas.openxmlformats.org/officeDocument/2006/relationships/slide" Id="rId53"/><Relationship Target="slides/slide46.xml" Type="http://schemas.openxmlformats.org/officeDocument/2006/relationships/slide" Id="rId52"/><Relationship Target="slides/slide45.xml" Type="http://schemas.openxmlformats.org/officeDocument/2006/relationships/slide" Id="rId51"/><Relationship Target="slides/slide44.xml" Type="http://schemas.openxmlformats.org/officeDocument/2006/relationships/slide" Id="rId50"/><Relationship Target="slides/slide63.xml" Type="http://schemas.openxmlformats.org/officeDocument/2006/relationships/slide" Id="rId69"/><Relationship Target="slides/slide23.xml" Type="http://schemas.openxmlformats.org/officeDocument/2006/relationships/slide" Id="rId29"/><Relationship Target="slides/slide20.xml" Type="http://schemas.openxmlformats.org/officeDocument/2006/relationships/slide" Id="rId26"/><Relationship Target="slides/slide19.xml" Type="http://schemas.openxmlformats.org/officeDocument/2006/relationships/slide" Id="rId25"/><Relationship Target="slides/slide22.xml" Type="http://schemas.openxmlformats.org/officeDocument/2006/relationships/slide" Id="rId28"/><Relationship Target="slides/slide21.xml" Type="http://schemas.openxmlformats.org/officeDocument/2006/relationships/slide" Id="rId27"/><Relationship Target="slides/slide15.xml" Type="http://schemas.openxmlformats.org/officeDocument/2006/relationships/slide" Id="rId21"/><Relationship Target="slides/slide16.xml" Type="http://schemas.openxmlformats.org/officeDocument/2006/relationships/slide" Id="rId22"/><Relationship Target="slides/slide54.xml" Type="http://schemas.openxmlformats.org/officeDocument/2006/relationships/slide" Id="rId60"/><Relationship Target="slides/slide17.xml" Type="http://schemas.openxmlformats.org/officeDocument/2006/relationships/slide" Id="rId23"/><Relationship Target="slides/slide18.xml" Type="http://schemas.openxmlformats.org/officeDocument/2006/relationships/slide" Id="rId24"/><Relationship Target="slides/slide14.xml" Type="http://schemas.openxmlformats.org/officeDocument/2006/relationships/slide" Id="rId20"/><Relationship Target="slides/slide60.xml" Type="http://schemas.openxmlformats.org/officeDocument/2006/relationships/slide" Id="rId66"/><Relationship Target="slides/slide59.xml" Type="http://schemas.openxmlformats.org/officeDocument/2006/relationships/slide" Id="rId65"/><Relationship Target="slides/slide62.xml" Type="http://schemas.openxmlformats.org/officeDocument/2006/relationships/slide" Id="rId68"/><Relationship Target="slides/slide61.xml" Type="http://schemas.openxmlformats.org/officeDocument/2006/relationships/slide" Id="rId67"/><Relationship Target="slides/slide56.xml" Type="http://schemas.openxmlformats.org/officeDocument/2006/relationships/slide" Id="rId62"/><Relationship Target="slides/slide55.xml" Type="http://schemas.openxmlformats.org/officeDocument/2006/relationships/slide" Id="rId61"/><Relationship Target="slides/slide58.xml" Type="http://schemas.openxmlformats.org/officeDocument/2006/relationships/slide" Id="rId64"/><Relationship Target="slides/slide57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4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1" name="Shape 1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1" name="Shape 2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8" name="Shape 3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4" name="Shape 3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0" name="Shape 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6" name="Shape 3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2" name="Shape 4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1" name="Shape 4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7" name="Shape 4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5" name="Shape 4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2" name="Shape 4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9" name="Shape 4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6" name="Shape 4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3" name="Shape 4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1" name="Shape 4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0" name="Shape 4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7" name="Shape 4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9" name="Shape 5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0" name="Shape 5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7" name="Shape 5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3" name="Shape 5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0" name="Shape 5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8" name="Shape 5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5" name="Shape 5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3" name="Shape 5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1" name="Shape 5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7" name="Shape 5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4" name="Shape 5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0" name="Shape 5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6" name="Shape 5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2" name="Shape 6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8" name="Shape 6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5" name="Shape 6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6" name="Shape 61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7" name="Shape 6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1" name="Shape 6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7" name="Shape 6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3" name="Shape 6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indent="304800">
              <a:buSzPct val="100000"/>
              <a:defRPr sz="4800"/>
            </a:lvl1pPr>
            <a:lvl2pPr algn="ctr" indent="304800">
              <a:buSzPct val="100000"/>
              <a:defRPr sz="4800"/>
            </a:lvl2pPr>
            <a:lvl3pPr algn="ctr" indent="304800">
              <a:buSzPct val="100000"/>
              <a:defRPr sz="4800"/>
            </a:lvl3pPr>
            <a:lvl4pPr algn="ctr" indent="304800">
              <a:buSzPct val="100000"/>
              <a:defRPr sz="4800"/>
            </a:lvl4pPr>
            <a:lvl5pPr algn="ctr" indent="304800">
              <a:buSzPct val="100000"/>
              <a:defRPr sz="4800"/>
            </a:lvl5pPr>
            <a:lvl6pPr algn="ctr" indent="304800">
              <a:buSzPct val="100000"/>
              <a:defRPr sz="4800"/>
            </a:lvl6pPr>
            <a:lvl7pPr algn="ctr" indent="304800">
              <a:buSzPct val="100000"/>
              <a:defRPr sz="4800"/>
            </a:lvl7pPr>
            <a:lvl8pPr algn="ctr" indent="304800">
              <a:buSzPct val="100000"/>
              <a:defRPr sz="4800"/>
            </a:lvl8pPr>
            <a:lvl9pPr algn="ctr" indent="304800"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6" name="Shape 46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48" name="Shape 48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1" name="Shape 51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2" name="Shape 52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 indent="15240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indent="-171450" marL="28575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7" name="Shape 27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8" name="Shape 28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9" name="Shape 2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defRPr/>
            </a:lvl1pPr>
            <a:lvl2pPr algn="ctr" rtl="0">
              <a:defRPr/>
            </a:lvl2pPr>
            <a:lvl3pPr algn="ctr" rtl="0">
              <a:defRPr/>
            </a:lvl3pPr>
            <a:lvl4pPr algn="ctr" rtl="0">
              <a:defRPr/>
            </a:lvl4pPr>
            <a:lvl5pPr algn="ctr" rtl="0">
              <a:defRPr/>
            </a:lvl5pPr>
            <a:lvl6pPr algn="ctr" rtl="0">
              <a:defRPr/>
            </a:lvl6pPr>
            <a:lvl7pPr algn="ctr" rtl="0">
              <a:defRPr/>
            </a:lvl7pPr>
            <a:lvl8pPr algn="ctr" rtl="0">
              <a:defRPr/>
            </a:lvl8pPr>
            <a:lvl9pPr algn="ctr" rtl="0"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 rtl="0" indent="152400" mar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 rtl="0" indent="152400" mar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3" name="Shape 33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4" name="Shape 34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9" name="Shape 39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52400" marL="3429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indent="-133350" marL="7429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indent="-114300" marL="1600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indent="-114300" marL="20574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indent="-114300" marL="25146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indent="-114300" marL="29718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indent="-114300" marL="34290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indent="-114300" marL="3886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 indent="304800" marL="0"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 indent="304800" marL="0"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 indent="304800" marL="0"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 indent="304800" marL="0"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 indent="304800" marL="0"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 indent="304800" marL="0"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 indent="304800" marL="0"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 indent="304800" marL="0"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 indent="304800" marL="0"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 indent="-152400" marL="34290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 indent="-133350" marL="74295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 indent="-76200" marL="114300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 indent="-114300" marL="160020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 indent="-114300" marL="205740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 indent="-114300" marL="251460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 indent="-114300" marL="297180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 indent="-114300" marL="342900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 indent="-114300" marL="388620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2.png" Type="http://schemas.openxmlformats.org/officeDocument/2006/relationships/image" Id="rId4"/><Relationship Target="../media/image00.gif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4.gif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8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5.gif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7.gif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7.gif" Type="http://schemas.openxmlformats.org/officeDocument/2006/relationships/image" Id="rId4"/><Relationship Target="mailto:apoxmembership@gmail.com" Type="http://schemas.openxmlformats.org/officeDocument/2006/relationships/hyperlink" TargetMode="External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1.jpg" Type="http://schemas.openxmlformats.org/officeDocument/2006/relationships/image" Id="rId4"/><Relationship Target="../media/image06.gif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2.gif" Type="http://schemas.openxmlformats.org/officeDocument/2006/relationships/image" Id="rId4"/><Relationship Target="../media/image09.gif" Type="http://schemas.openxmlformats.org/officeDocument/2006/relationships/image" Id="rId3"/><Relationship Target="../media/image08.jpg" Type="http://schemas.openxmlformats.org/officeDocument/2006/relationships/image" Id="rId5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://youtube.com/v/VH8mQRXemuo" Type="http://schemas.openxmlformats.org/officeDocument/2006/relationships/hyperlink" TargetMode="External" Id="rId4"/><Relationship Target="../media/image14.jpg" Type="http://schemas.openxmlformats.org/officeDocument/2006/relationships/image" Id="rId5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8.jpg" Type="http://schemas.openxmlformats.org/officeDocument/2006/relationships/image" Id="rId4"/><Relationship Target="../media/image22.jpg" Type="http://schemas.openxmlformats.org/officeDocument/2006/relationships/image" Id="rId3"/><Relationship Target="../media/image15.gif" Type="http://schemas.openxmlformats.org/officeDocument/2006/relationships/image" Id="rId6"/><Relationship Target="../media/image13.jpg" Type="http://schemas.openxmlformats.org/officeDocument/2006/relationships/image" Id="rId5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6.gif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9.gif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0.gif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3.png" Type="http://schemas.openxmlformats.org/officeDocument/2006/relationships/image" Id="rId4"/><Relationship Target="../media/image34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6.gif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://youtube.com/v/nvtwAMqhAfQ" Type="http://schemas.openxmlformats.org/officeDocument/2006/relationships/hyperlink" TargetMode="External" Id="rId4"/><Relationship Target="../media/image23.gif" Type="http://schemas.openxmlformats.org/officeDocument/2006/relationships/image" Id="rId6"/><Relationship Target="../media/image21.jpg" Type="http://schemas.openxmlformats.org/officeDocument/2006/relationships/image" Id="rId5"/><Relationship Target="../media/image24.gif" Type="http://schemas.openxmlformats.org/officeDocument/2006/relationships/image" Id="rId7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8.gif" Type="http://schemas.openxmlformats.org/officeDocument/2006/relationships/image" Id="rId4"/><Relationship Target="../media/image41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5.gif" Type="http://schemas.openxmlformats.org/officeDocument/2006/relationships/image" Id="rId4"/><Relationship Target="../media/image67.png" Type="http://schemas.openxmlformats.org/officeDocument/2006/relationships/image" Id="rId3"/><Relationship Target="../media/image27.gif" Type="http://schemas.openxmlformats.org/officeDocument/2006/relationships/image" Id="rId5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3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0.png" Type="http://schemas.openxmlformats.org/officeDocument/2006/relationships/image" Id="rId4"/><Relationship Target="../media/image29.png" Type="http://schemas.openxmlformats.org/officeDocument/2006/relationships/image" Id="rId3"/><Relationship Target="../media/image31.png" Type="http://schemas.openxmlformats.org/officeDocument/2006/relationships/image" Id="rId6"/><Relationship Target="../media/image32.png" Type="http://schemas.openxmlformats.org/officeDocument/2006/relationships/image" Id="rId5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6.png" Type="http://schemas.openxmlformats.org/officeDocument/2006/relationships/image" Id="rId4"/><Relationship Target="../media/image35.png" Type="http://schemas.openxmlformats.org/officeDocument/2006/relationships/image" Id="rId3"/><Relationship Target="../media/image39.png" Type="http://schemas.openxmlformats.org/officeDocument/2006/relationships/image" Id="rId6"/><Relationship Target="../media/image44.png" Type="http://schemas.openxmlformats.org/officeDocument/2006/relationships/image" Id="rId5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2.jpg" Type="http://schemas.openxmlformats.org/officeDocument/2006/relationships/image" Id="rId4"/><Relationship Target="../media/image37.jpg" Type="http://schemas.openxmlformats.org/officeDocument/2006/relationships/image" Id="rId3"/><Relationship Target="../media/image50.jpg" Type="http://schemas.openxmlformats.org/officeDocument/2006/relationships/image" Id="rId6"/><Relationship Target="../media/image40.jpg" Type="http://schemas.openxmlformats.org/officeDocument/2006/relationships/image" Id="rId5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9.gif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3.gif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s://www.youtube.com/watch?v=n3BfE5qEp3s" Type="http://schemas.openxmlformats.org/officeDocument/2006/relationships/hyperlink" TargetMode="External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gif" Type="http://schemas.openxmlformats.org/officeDocument/2006/relationships/image" Id="rId4"/><Relationship Target="mailto:apoxpresident@gmail.com" Type="http://schemas.openxmlformats.org/officeDocument/2006/relationships/hyperlink" TargetMode="External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1.gif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5.gif" Type="http://schemas.openxmlformats.org/officeDocument/2006/relationships/image" Id="rId4"/><Relationship Target="../media/image48.gif" Type="http://schemas.openxmlformats.org/officeDocument/2006/relationships/image" Id="rId3"/><Relationship Target="../media/image46.gif" Type="http://schemas.openxmlformats.org/officeDocument/2006/relationships/image" Id="rId5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7.gif" Type="http://schemas.openxmlformats.org/officeDocument/2006/relationships/image" Id="rId4"/><Relationship Target="../media/image52.jp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://youtube.com/v/8G98Ly-XcFc" Type="http://schemas.openxmlformats.org/officeDocument/2006/relationships/hyperlink" TargetMode="External" Id="rId4"/><Relationship Target="../media/image53.jpg" Type="http://schemas.openxmlformats.org/officeDocument/2006/relationships/image" Id="rId5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4.gif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4.gif" Type="http://schemas.openxmlformats.org/officeDocument/2006/relationships/image" Id="rId4"/><Relationship Target="../media/image70.jp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6.gif" Type="http://schemas.openxmlformats.org/officeDocument/2006/relationships/image" Id="rId4"/><Relationship Target="mailto:apoxfellowship@gmail.com" Type="http://schemas.openxmlformats.org/officeDocument/2006/relationships/hyperlink" TargetMode="External" Id="rId3"/><Relationship Target="../media/image69.gif" Type="http://schemas.openxmlformats.org/officeDocument/2006/relationships/image" Id="rId5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9.jpg" Type="http://schemas.openxmlformats.org/officeDocument/2006/relationships/image" Id="rId4"/><Relationship Target="../media/image58.jpg" Type="http://schemas.openxmlformats.org/officeDocument/2006/relationships/image" Id="rId3"/><Relationship Target="../media/image57.jpg" Type="http://schemas.openxmlformats.org/officeDocument/2006/relationships/image" Id="rId5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1.gif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81.png" Type="http://schemas.openxmlformats.org/officeDocument/2006/relationships/image" Id="rId4"/><Relationship Target="../media/image55.gif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0.gif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0.gif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1.gif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1.gif" Type="http://schemas.openxmlformats.org/officeDocument/2006/relationships/image" Id="rId3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2.gif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1.png" Type="http://schemas.openxmlformats.org/officeDocument/2006/relationships/image" Id="rId4"/><Relationship Target="../media/image62.gif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6.gif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7.jpg" Type="http://schemas.openxmlformats.org/officeDocument/2006/relationships/image" Id="rId4"/><Relationship Target="../media/image66.gif" Type="http://schemas.openxmlformats.org/officeDocument/2006/relationships/image" Id="rId3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5.gif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9.xml" Type="http://schemas.openxmlformats.org/officeDocument/2006/relationships/slideLayout" Id="rId1"/><Relationship Target="../media/image65.gif" Type="http://schemas.openxmlformats.org/officeDocument/2006/relationships/image" Id="rId3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9.xml" Type="http://schemas.openxmlformats.org/officeDocument/2006/relationships/slideLayout" Id="rId1"/><Relationship Target="../media/image68.gif" Type="http://schemas.openxmlformats.org/officeDocument/2006/relationships/image" Id="rId4"/><Relationship Target="mailto:apoxhistorian@gmail.com" Type="http://schemas.openxmlformats.org/officeDocument/2006/relationships/hyperlink" TargetMode="External" Id="rId3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9.xml" Type="http://schemas.openxmlformats.org/officeDocument/2006/relationships/slideLayout" Id="rId1"/><Relationship Target="../media/image87.jpg" Type="http://schemas.openxmlformats.org/officeDocument/2006/relationships/image" Id="rId4"/><Relationship Target="../media/image85.jpg" Type="http://schemas.openxmlformats.org/officeDocument/2006/relationships/image" Id="rId3"/><Relationship Target="../media/image84.jpg" Type="http://schemas.openxmlformats.org/officeDocument/2006/relationships/image" Id="rId5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://youtube.com/v/IVcp18ZQIy8" Type="http://schemas.openxmlformats.org/officeDocument/2006/relationships/hyperlink" TargetMode="External" Id="rId4"/><Relationship Target="../media/image74.jpg" Type="http://schemas.openxmlformats.org/officeDocument/2006/relationships/image" Id="rId5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2.gif" Type="http://schemas.openxmlformats.org/officeDocument/2006/relationships/image" Id="rId3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5.gif" Type="http://schemas.openxmlformats.org/officeDocument/2006/relationships/image" Id="rId3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8.gif" Type="http://schemas.openxmlformats.org/officeDocument/2006/relationships/image" Id="rId3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6.gif" Type="http://schemas.openxmlformats.org/officeDocument/2006/relationships/image" Id="rId4"/><Relationship Target="../media/image73.gif" Type="http://schemas.openxmlformats.org/officeDocument/2006/relationships/image" Id="rId3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86.png" Type="http://schemas.openxmlformats.org/officeDocument/2006/relationships/image" Id="rId4"/><Relationship Target="../media/image83.png" Type="http://schemas.openxmlformats.org/officeDocument/2006/relationships/image" Id="rId3"/><Relationship Target="../media/image82.png" Type="http://schemas.openxmlformats.org/officeDocument/2006/relationships/image" Id="rId5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9.gif" Type="http://schemas.openxmlformats.org/officeDocument/2006/relationships/image" Id="rId3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80.gif" Type="http://schemas.openxmlformats.org/officeDocument/2006/relationships/image" Id="rId3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s://docs.google.com/document/d/1Kkg-fzWyKGyXAazwgyp8VsasWh3LZlSrwXUHOeAt7Ac/edit" Type="http://schemas.openxmlformats.org/officeDocument/2006/relationships/hyperlink" TargetMode="External" Id="rId3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3.gif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Phi Omega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Chi Chapter at UCLA</a:t>
            </a:r>
          </a:p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Alpha Lambda / Yuna Choi Term, Meeting 3</a:t>
            </a:r>
          </a:p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April 2, 2014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www.apo-x.org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36934" x="3471862"/>
            <a:ext cy="2193131" cx="165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121835" x="7217164"/>
            <a:ext cy="900259" cx="125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Committees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Assignments have been made!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Check on the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Committee/Voting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tab on the tracker if you do not know what committee you are on. </a:t>
            </a:r>
          </a:p>
          <a:p>
            <a:pPr lvl="0" indent="-4191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If you are a </a:t>
            </a:r>
            <a:r>
              <a:rPr lang="en" i="1">
                <a:latin typeface="Ubuntu"/>
                <a:ea typeface="Ubuntu"/>
                <a:cs typeface="Ubuntu"/>
                <a:sym typeface="Ubuntu"/>
              </a:rPr>
              <a:t>Good-Standing Active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, you have a committee. 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8444" x="6194875"/>
            <a:ext cy="2127750" cx="28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Campout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1200150" x="196775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Please come! :]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Drivers please sign up to go!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Be there by 11AM.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Please only sign up for either Friday or Saturday on the calendar.</a:t>
            </a:r>
          </a:p>
          <a:p>
            <a:pPr rtl="0" lvl="0" indent="-3429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If you are going </a:t>
            </a:r>
            <a:r>
              <a:rPr u="sng" sz="1800" lang="en">
                <a:latin typeface="Ubuntu"/>
                <a:ea typeface="Ubuntu"/>
                <a:cs typeface="Ubuntu"/>
                <a:sym typeface="Ubuntu"/>
              </a:rPr>
              <a:t>all three days</a:t>
            </a:r>
            <a:r>
              <a:rPr sz="1800" lang="en">
                <a:latin typeface="Ubuntu"/>
                <a:ea typeface="Ubuntu"/>
                <a:cs typeface="Ubuntu"/>
                <a:sym typeface="Ubuntu"/>
              </a:rPr>
              <a:t>, sign up on </a:t>
            </a:r>
            <a:r>
              <a:rPr b="1" sz="1800" lang="en">
                <a:latin typeface="Ubuntu"/>
                <a:ea typeface="Ubuntu"/>
                <a:cs typeface="Ubuntu"/>
                <a:sym typeface="Ubuntu"/>
              </a:rPr>
              <a:t>Friday</a:t>
            </a:r>
            <a:r>
              <a:rPr sz="1800" lang="en">
                <a:latin typeface="Ubuntu"/>
                <a:ea typeface="Ubuntu"/>
                <a:cs typeface="Ubuntu"/>
                <a:sym typeface="Ubuntu"/>
              </a:rPr>
              <a:t>. </a:t>
            </a:r>
          </a:p>
          <a:p>
            <a:pPr rtl="0" lvl="0" indent="-3429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If you are going just on </a:t>
            </a:r>
            <a:r>
              <a:rPr u="sng" sz="1800" lang="en">
                <a:latin typeface="Ubuntu"/>
                <a:ea typeface="Ubuntu"/>
                <a:cs typeface="Ubuntu"/>
                <a:sym typeface="Ubuntu"/>
              </a:rPr>
              <a:t>Saturday</a:t>
            </a:r>
            <a:r>
              <a:rPr sz="1800" lang="en">
                <a:latin typeface="Ubuntu"/>
                <a:ea typeface="Ubuntu"/>
                <a:cs typeface="Ubuntu"/>
                <a:sym typeface="Ubuntu"/>
              </a:rPr>
              <a:t>, please sign up on </a:t>
            </a:r>
            <a:r>
              <a:rPr b="1" sz="1800" lang="en">
                <a:latin typeface="Ubuntu"/>
                <a:ea typeface="Ubuntu"/>
                <a:cs typeface="Ubuntu"/>
                <a:sym typeface="Ubuntu"/>
              </a:rPr>
              <a:t>Saturday</a:t>
            </a:r>
            <a:r>
              <a:rPr sz="1800" lang="en">
                <a:latin typeface="Ubuntu"/>
                <a:ea typeface="Ubuntu"/>
                <a:cs typeface="Ubuntu"/>
                <a:sym typeface="Ubuntu"/>
              </a:rPr>
              <a:t>. 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00550" x="4494725"/>
            <a:ext cy="3337349" cx="44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y="1110875" x="3598925"/>
            <a:ext cy="403199" cx="1209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Revelations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y="1200150" x="457200"/>
            <a:ext cy="3725699" cx="3389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latin typeface="Ubuntu"/>
                <a:ea typeface="Ubuntu"/>
                <a:cs typeface="Ubuntu"/>
                <a:sym typeface="Ubuntu"/>
              </a:rPr>
              <a:t>SUNDAY 4/13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Tell your lines to come out! :]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More details to come...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*It counts as a chapter event.</a:t>
            </a:r>
          </a:p>
          <a:p>
            <a:r>
              <a:t/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724725" x="3924300"/>
            <a:ext cy="2676525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Mid-Chapter Evals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11239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Please fill them out! 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903087" x="552325"/>
            <a:ext cy="2886075" cx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y="1903100" x="5583675"/>
            <a:ext cy="2433300" cx="294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Now is NOT the time to be a </a:t>
            </a:r>
            <a:r>
              <a:rPr lang="en" i="1"/>
              <a:t>Rebel</a:t>
            </a:r>
            <a:r>
              <a:rPr lang="en"/>
              <a:t> (Wilson).</a:t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*Note: We have different sheets for Actives and Pledges.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Your feedback is highly valued. :3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Shoutout Book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1200150" x="457200"/>
            <a:ext cy="3725699" cx="5006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Give your brothers a shoutout! 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If you want to write in the book, please see MELISSA BARCELONA or MEGAN KAKITSUBO (Retention Committee) before or after meeting.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E-mail submissions will also be accepted. Please send to </a:t>
            </a:r>
            <a:r>
              <a:rPr u="sng" sz="1800" lang="en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apoxmembership@gmail.com</a:t>
            </a:r>
            <a:r>
              <a:rPr sz="1800" lang="en">
                <a:latin typeface="Ubuntu"/>
                <a:ea typeface="Ubuntu"/>
                <a:cs typeface="Ubuntu"/>
                <a:sym typeface="Ubuntu"/>
              </a:rPr>
              <a:t> with the subject line reading: “Shoutout Book Entry”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297037" x="5527350"/>
            <a:ext cy="2549424" cx="339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Achievement # 2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1200150" x="457200"/>
            <a:ext cy="3725699" cx="3848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latin typeface="Ubuntu"/>
                <a:ea typeface="Ubuntu"/>
                <a:cs typeface="Ubuntu"/>
                <a:sym typeface="Ubuntu"/>
              </a:rPr>
              <a:t>LEVEL 2</a:t>
            </a:r>
            <a:r>
              <a:rPr sz="2400" lang="en">
                <a:latin typeface="Ubuntu"/>
                <a:ea typeface="Ubuntu"/>
                <a:cs typeface="Ubuntu"/>
                <a:sym typeface="Ubuntu"/>
              </a:rPr>
              <a:t>: Take a picture of 5 people in your family with mustaches doing the Mario jumping pose.</a:t>
            </a:r>
          </a:p>
          <a:p>
            <a:pPr rtl="0" lvl="0" indent="-3810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EXTRA points for REAL mustaches.</a:t>
            </a:r>
          </a:p>
          <a:p>
            <a:pPr rtl="0" lvl="0" indent="-3810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3 class minimum.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637612" x="4518562"/>
            <a:ext cy="2238375" cx="4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4"/>
          <a:srcRect t="0" b="0" r="25188" l="27170"/>
          <a:stretch/>
        </p:blipFill>
        <p:spPr>
          <a:xfrm>
            <a:off y="252100" x="5880898"/>
            <a:ext cy="2184300" cx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Active Missions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Sign-ups open after meeting, end Sunday night. 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Active Mission #1 is due CM 5.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Groups will be randomly assigned. 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Link has been made and will be sent out tonight.</a:t>
            </a:r>
          </a:p>
          <a:p>
            <a:r>
              <a:t/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Each person who successfully completes the Active Mission earns Family points!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EXTRA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points for the best ones. 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Active Mission # 1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100" lang="en">
                <a:latin typeface="Ubuntu"/>
                <a:ea typeface="Ubuntu"/>
                <a:cs typeface="Ubuntu"/>
                <a:sym typeface="Ubuntu"/>
              </a:rPr>
              <a:t>Groups will solve riddles/trivia given by MVPs to gain ingredients. </a:t>
            </a:r>
          </a:p>
          <a:p>
            <a:pPr rtl="0" lvl="0" indent="-3683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200" lang="en">
                <a:latin typeface="Ubuntu"/>
                <a:ea typeface="Ubuntu"/>
                <a:cs typeface="Ubuntu"/>
                <a:sym typeface="Ubuntu"/>
              </a:rPr>
              <a:t>One correct answer= one secret ingredient</a:t>
            </a:r>
          </a:p>
          <a:p>
            <a:r>
              <a:t/>
            </a:r>
          </a:p>
          <a:p>
            <a:pPr rtl="0" lvl="0">
              <a:buNone/>
            </a:pPr>
            <a:r>
              <a:rPr sz="2200" lang="en">
                <a:latin typeface="Ubuntu"/>
                <a:ea typeface="Ubuntu"/>
                <a:cs typeface="Ubuntu"/>
                <a:sym typeface="Ubuntu"/>
              </a:rPr>
              <a:t>Use those ingredients to make a dish!</a:t>
            </a:r>
          </a:p>
          <a:p>
            <a:pPr rtl="0" lvl="0" indent="-3683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200" lang="en">
                <a:latin typeface="Ubuntu"/>
                <a:ea typeface="Ubuntu"/>
                <a:cs typeface="Ubuntu"/>
                <a:sym typeface="Ubuntu"/>
              </a:rPr>
              <a:t>Need to send in picture proof of the cooking process to MVPs</a:t>
            </a:r>
          </a:p>
          <a:p>
            <a:r>
              <a:t/>
            </a:r>
          </a:p>
          <a:p>
            <a:pPr rtl="0" lvl="0">
              <a:buNone/>
            </a:pPr>
            <a:r>
              <a:rPr sz="2200" lang="en">
                <a:latin typeface="Ubuntu"/>
                <a:ea typeface="Ubuntu"/>
                <a:cs typeface="Ubuntu"/>
                <a:sym typeface="Ubuntu"/>
              </a:rPr>
              <a:t>Winner will decided by a blind taste test by the MVPs.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72" name="Shape 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Dinner with Membership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y="1200150" x="457200"/>
            <a:ext cy="3725699" cx="4068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latin typeface="Ubuntu"/>
                <a:ea typeface="Ubuntu"/>
                <a:cs typeface="Ubuntu"/>
                <a:sym typeface="Ubuntu"/>
              </a:rPr>
              <a:t>WEDNESDAY, April 9</a:t>
            </a:r>
          </a:p>
          <a:p>
            <a:pPr rtl="0" lvl="0" indent="45720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(it’s on the calendar)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Please let us know if you will be joining us at least one day in advance.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999149" x="6383399"/>
            <a:ext cy="1983950" cx="26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342250" x="580575"/>
            <a:ext cy="1627319" cx="40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5"/>
          <a:srcRect t="0" b="0" r="12790" l="14619"/>
          <a:stretch/>
        </p:blipFill>
        <p:spPr>
          <a:xfrm>
            <a:off y="1312925" x="4803250"/>
            <a:ext cy="2078100" cx="27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Spirit Committee Game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y="1465300" x="608050"/>
            <a:ext cy="1385400" cx="4027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3000" lang="en">
                <a:latin typeface="Ubuntu"/>
                <a:ea typeface="Ubuntu"/>
                <a:cs typeface="Ubuntu"/>
                <a:sym typeface="Ubuntu"/>
              </a:rPr>
              <a:t>yayyyy</a:t>
            </a:r>
          </a:p>
        </p:txBody>
      </p:sp>
      <p:sp>
        <p:nvSpPr>
          <p:cNvPr id="184" name="Shape 184">
            <a:hlinkClick r:id="rId4"/>
          </p:cNvPr>
          <p:cNvSpPr/>
          <p:nvPr/>
        </p:nvSpPr>
        <p:spPr>
          <a:xfrm>
            <a:off y="1314925" x="2645600"/>
            <a:ext cy="3429000" cx="4572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Agenda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1. Officer Updates and Announcements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2. Chapter Business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3. Last Announcements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Service VPs</a:t>
            </a:r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William Nguyen &amp; Jade Vo</a:t>
            </a:r>
          </a:p>
          <a:p>
            <a:pPr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apoxservice@gmail.com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Benefit Concert Updates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Talent Wanted!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Artists!</a:t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Sound!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50" x="4187401"/>
            <a:ext cy="1635474" cx="2216973"/>
          </a:xfrm>
          <a:prstGeom prst="rect">
            <a:avLst/>
          </a:prstGeom>
        </p:spPr>
      </p:pic>
      <p:pic>
        <p:nvPicPr>
          <p:cNvPr id="198" name="Shape 19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194500" x="6530250"/>
            <a:ext cy="1635475" cx="2455674"/>
          </a:xfrm>
          <a:prstGeom prst="rect">
            <a:avLst/>
          </a:prstGeom>
        </p:spPr>
      </p:pic>
      <p:pic>
        <p:nvPicPr>
          <p:cNvPr id="199" name="Shape 19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87000" x="4419723"/>
            <a:ext cy="1752324" cx="1752324"/>
          </a:xfrm>
          <a:prstGeom prst="rect">
            <a:avLst/>
          </a:prstGeom>
        </p:spPr>
      </p:pic>
      <p:pic>
        <p:nvPicPr>
          <p:cNvPr id="200" name="Shape 20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2954250" x="457202"/>
            <a:ext cy="1850074" cx="341342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Relay For Life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In the process of setting it up.  Sorry for the delay!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185375" x="2289996"/>
            <a:ext cy="2683125" cx="474050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Dance Marathon!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This will count as 24 hours of service!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If you are not dancing BUT you are moraling then we will give you a maximum of 4 hours!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Come support our brothers!  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239900" x="3244325"/>
            <a:ext cy="1774200" cx="29085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SBotW!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And the Service Brothers of the Week are…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16100" x="1801975"/>
            <a:ext cy="3109750" cx="554005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SBotW!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indent="457200"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Ernesto Bustinza!					Abelard Bautista!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020775" x="334200"/>
            <a:ext cy="2457674" cx="3686500"/>
          </a:xfrm>
          <a:prstGeom prst="rect">
            <a:avLst/>
          </a:prstGeom>
        </p:spPr>
      </p:pic>
      <p:pic>
        <p:nvPicPr>
          <p:cNvPr id="229" name="Shape 22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020775" x="5013575"/>
            <a:ext cy="2300524" cx="3472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SBotW Nominations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Nominate your favorite brother of the week for Service!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Provide the name of the brother and a small explanation why they should be honored!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lisalau94@gmail.com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323-360-8918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401850" x="5490800"/>
            <a:ext cy="1524000" cx="26923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sz="3600" lang="en">
                <a:latin typeface="Playball"/>
                <a:ea typeface="Playball"/>
                <a:cs typeface="Playball"/>
                <a:sym typeface="Playball"/>
              </a:rPr>
              <a:t>Education Committee Presents: Dance Marathon!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
</a:t>
            </a:r>
          </a:p>
        </p:txBody>
      </p:sp>
      <p:sp>
        <p:nvSpPr>
          <p:cNvPr id="243" name="Shape 243">
            <a:hlinkClick r:id="rId4"/>
          </p:cNvPr>
          <p:cNvSpPr/>
          <p:nvPr/>
        </p:nvSpPr>
        <p:spPr>
          <a:xfrm>
            <a:off y="1553762" x="2441625"/>
            <a:ext cy="3195575" cx="42607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pic>
        <p:nvPicPr>
          <p:cNvPr id="244" name="Shape 24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1913525" x="-52250"/>
            <a:ext cy="2835825" cx="2686950"/>
          </a:xfrm>
          <a:prstGeom prst="rect">
            <a:avLst/>
          </a:prstGeom>
        </p:spPr>
      </p:pic>
      <p:pic>
        <p:nvPicPr>
          <p:cNvPr id="245" name="Shape 24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1733643" x="6457050"/>
            <a:ext cy="2835831" cx="26869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3600" lang="en">
                <a:latin typeface="Playball"/>
                <a:ea typeface="Playball"/>
                <a:cs typeface="Playball"/>
                <a:sym typeface="Playball"/>
              </a:rPr>
              <a:t>Eduction Committee Presents: Dance Marathon!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Playball"/>
                <a:ea typeface="Playball"/>
                <a:cs typeface="Playball"/>
                <a:sym typeface="Playball"/>
              </a:rPr>
              <a:t>Everyone must KNOW about the cause NOW!</a:t>
            </a:r>
          </a:p>
          <a:p>
            <a:pPr rtl="0" lvl="0">
              <a:buNone/>
            </a:pPr>
            <a:r>
              <a:rPr sz="2400" lang="en">
                <a:latin typeface="Playball"/>
                <a:ea typeface="Playball"/>
                <a:cs typeface="Playball"/>
                <a:sym typeface="Playball"/>
              </a:rPr>
              <a:t>70% to Elizaberth Glaser Pediatric AIDS Foundation</a:t>
            </a:r>
          </a:p>
          <a:p>
            <a:pPr rtl="0" lvl="0">
              <a:buNone/>
            </a:pPr>
            <a:r>
              <a:rPr sz="2400" lang="en">
                <a:latin typeface="Playball"/>
                <a:ea typeface="Playball"/>
                <a:cs typeface="Playball"/>
                <a:sym typeface="Playball"/>
              </a:rPr>
              <a:t>20% to Project Kindle</a:t>
            </a:r>
          </a:p>
          <a:p>
            <a:pPr rtl="0" lvl="0">
              <a:buNone/>
            </a:pPr>
            <a:r>
              <a:rPr sz="2400" lang="en">
                <a:latin typeface="Playball"/>
                <a:ea typeface="Playball"/>
                <a:cs typeface="Playball"/>
                <a:sym typeface="Playball"/>
              </a:rPr>
              <a:t>10% to UCLA AIDS Institute</a:t>
            </a:r>
          </a:p>
          <a:p>
            <a:pPr rtl="0" lvl="0">
              <a:buNone/>
            </a:pPr>
            <a:r>
              <a:rPr sz="2400" lang="en">
                <a:latin typeface="Playball"/>
                <a:ea typeface="Playball"/>
                <a:cs typeface="Playball"/>
                <a:sym typeface="Playball"/>
              </a:rPr>
              <a:t>$475,422.57 was raised in 2013!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626950" x="457199"/>
            <a:ext cy="1437099" cx="3872550"/>
          </a:xfrm>
          <a:prstGeom prst="rect">
            <a:avLst/>
          </a:prstGeom>
        </p:spPr>
      </p:pic>
      <p:pic>
        <p:nvPicPr>
          <p:cNvPr id="253" name="Shape 25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289468" x="4870875"/>
            <a:ext cy="2216981" cx="40517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3600" lang="en">
                <a:latin typeface="Playball"/>
                <a:ea typeface="Playball"/>
                <a:cs typeface="Playball"/>
                <a:sym typeface="Playball"/>
              </a:rPr>
              <a:t>Education Committee Presents: Dance Marathon!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
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63375" x="2214025"/>
            <a:ext cy="4080124" cx="4772334"/>
          </a:xfrm>
          <a:prstGeom prst="rect">
            <a:avLst/>
          </a:prstGeom>
        </p:spPr>
      </p:pic>
      <p:pic>
        <p:nvPicPr>
          <p:cNvPr id="261" name="Shape 26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416975" x="0"/>
            <a:ext cy="2870199" cx="2692399"/>
          </a:xfrm>
          <a:prstGeom prst="rect">
            <a:avLst/>
          </a:prstGeom>
        </p:spPr>
      </p:pic>
      <p:pic>
        <p:nvPicPr>
          <p:cNvPr id="262" name="Shape 26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416975" x="6451600"/>
            <a:ext cy="2870199" cx="26923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y="15182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</a:t>
            </a:r>
          </a:p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Jessica Suhardjo</a:t>
            </a:r>
          </a:p>
          <a:p>
            <a:pPr rtl="0" lvl="0">
              <a:buClr>
                <a:srgbClr val="000000"/>
              </a:buClr>
              <a:buSzPct val="45833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president@apo-x.org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Executive Committee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excomm@apo-x.org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66" name="Shape 2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3600" lang="en">
                <a:latin typeface="Playball"/>
                <a:ea typeface="Playball"/>
                <a:cs typeface="Playball"/>
                <a:sym typeface="Playball"/>
              </a:rPr>
              <a:t>Education Committee Presents: Dance Marathon!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11975" x="229175"/>
            <a:ext cy="3502025" cx="8685648"/>
          </a:xfrm>
          <a:prstGeom prst="rect">
            <a:avLst/>
          </a:prstGeom>
        </p:spPr>
      </p:pic>
      <p:sp>
        <p:nvSpPr>
          <p:cNvPr id="269" name="Shape 26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rgbClr val="FFFFFF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13th annual Dance Marathon at UCLA from 11 AM to 1 PM at Pauley Pavilion</a:t>
            </a:r>
          </a:p>
          <a:p>
            <a:pPr rtl="0" lvl="0" indent="-419100" marL="457200">
              <a:buClr>
                <a:srgbClr val="FFFFFF"/>
              </a:buClr>
              <a:buSzPct val="166666"/>
              <a:buFont typeface="Arial"/>
              <a:buChar char="•"/>
            </a:pPr>
            <a:r>
              <a:rPr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EVERY DANCER needs to raise </a:t>
            </a:r>
            <a:r>
              <a:rPr b="1"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at least $250</a:t>
            </a:r>
            <a:r>
              <a:rPr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 PLEASE HELP YOUR BROTHERS OUT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73" name="Shape 2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3600" lang="en">
                <a:latin typeface="Playball"/>
                <a:ea typeface="Playball"/>
                <a:cs typeface="Playball"/>
                <a:sym typeface="Playball"/>
              </a:rPr>
              <a:t>APO DANCERS!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
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50" x="0"/>
            <a:ext cy="3982150" cx="2156649"/>
          </a:xfrm>
          <a:prstGeom prst="rect">
            <a:avLst/>
          </a:prstGeom>
        </p:spPr>
      </p:pic>
      <p:pic>
        <p:nvPicPr>
          <p:cNvPr id="277" name="Shape 2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182437" x="2156650"/>
            <a:ext cy="4017562" cx="2414149"/>
          </a:xfrm>
          <a:prstGeom prst="rect">
            <a:avLst/>
          </a:prstGeom>
        </p:spPr>
      </p:pic>
      <p:pic>
        <p:nvPicPr>
          <p:cNvPr id="278" name="Shape 27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180750" x="4324550"/>
            <a:ext cy="3982149" cx="2652474"/>
          </a:xfrm>
          <a:prstGeom prst="rect">
            <a:avLst/>
          </a:prstGeom>
        </p:spPr>
      </p:pic>
      <p:pic>
        <p:nvPicPr>
          <p:cNvPr id="279" name="Shape 27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1200150" x="6977025"/>
            <a:ext cy="3925974" cx="2156650"/>
          </a:xfrm>
          <a:prstGeom prst="rect">
            <a:avLst/>
          </a:prstGeom>
        </p:spPr>
      </p:pic>
      <p:sp>
        <p:nvSpPr>
          <p:cNvPr id="280" name="Shape 280"/>
          <p:cNvSpPr txBox="1"/>
          <p:nvPr/>
        </p:nvSpPr>
        <p:spPr>
          <a:xfrm>
            <a:off y="4854775" x="96250"/>
            <a:ext cy="256500" cx="8918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indent="457200">
              <a:buNone/>
            </a:pPr>
            <a:r>
              <a:rPr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  STACEY				MAGGIE				  HAZEL				   JEESUN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84" name="Shape 2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3600" lang="en">
                <a:latin typeface="Playball"/>
                <a:ea typeface="Playball"/>
                <a:cs typeface="Playball"/>
                <a:sym typeface="Playball"/>
              </a:rPr>
              <a:t>APO DANCERS!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
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50" x="1982550"/>
            <a:ext cy="3943349" cx="2720468"/>
          </a:xfrm>
          <a:prstGeom prst="rect">
            <a:avLst/>
          </a:prstGeom>
        </p:spPr>
      </p:pic>
      <p:pic>
        <p:nvPicPr>
          <p:cNvPr id="288" name="Shape 28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200150" x="0"/>
            <a:ext cy="3943349" cx="2374871"/>
          </a:xfrm>
          <a:prstGeom prst="rect">
            <a:avLst/>
          </a:prstGeom>
        </p:spPr>
      </p:pic>
      <p:pic>
        <p:nvPicPr>
          <p:cNvPr id="289" name="Shape 28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146675" x="4415200"/>
            <a:ext cy="3943349" cx="2541269"/>
          </a:xfrm>
          <a:prstGeom prst="rect">
            <a:avLst/>
          </a:prstGeom>
        </p:spPr>
      </p:pic>
      <p:pic>
        <p:nvPicPr>
          <p:cNvPr id="290" name="Shape 2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1146675" x="6916275"/>
            <a:ext cy="3943350" cx="2053648"/>
          </a:xfrm>
          <a:prstGeom prst="rect">
            <a:avLst/>
          </a:prstGeom>
        </p:spPr>
      </p:pic>
      <p:sp>
        <p:nvSpPr>
          <p:cNvPr id="291" name="Shape 291"/>
          <p:cNvSpPr txBox="1"/>
          <p:nvPr/>
        </p:nvSpPr>
        <p:spPr>
          <a:xfrm>
            <a:off y="4737150" x="32075"/>
            <a:ext cy="395699" cx="9111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	 STEPHANIE			  MEGAN				     PETER				   MARIA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y="180778" x="340375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Dance Marathon!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1038175" x="-12"/>
            <a:ext cy="993299" cx="6879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Our Brothers at past Dance Marathons!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785525" x="0"/>
            <a:ext cy="2151023" cx="2151023"/>
          </a:xfrm>
          <a:prstGeom prst="rect">
            <a:avLst/>
          </a:prstGeom>
        </p:spPr>
      </p:pic>
      <p:pic>
        <p:nvPicPr>
          <p:cNvPr id="299" name="Shape 29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741795" x="2151025"/>
            <a:ext cy="3158829" cx="2440400"/>
          </a:xfrm>
          <a:prstGeom prst="rect">
            <a:avLst/>
          </a:prstGeom>
        </p:spPr>
      </p:pic>
      <p:pic>
        <p:nvPicPr>
          <p:cNvPr id="300" name="Shape 30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172848" x="4591425"/>
            <a:ext cy="2833352" cx="3779475"/>
          </a:xfrm>
          <a:prstGeom prst="rect">
            <a:avLst/>
          </a:prstGeom>
        </p:spPr>
      </p:pic>
      <p:pic>
        <p:nvPicPr>
          <p:cNvPr id="301" name="Shape 30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180774" x="6673725"/>
            <a:ext cy="2327399" cx="23273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 txBox="1"/>
          <p:nvPr>
            <p:ph type="ctrTitle"/>
          </p:nvPr>
        </p:nvSpPr>
        <p:spPr>
          <a:xfrm>
            <a:off y="1694036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 Parents</a:t>
            </a:r>
          </a:p>
        </p:txBody>
      </p:sp>
      <p:sp>
        <p:nvSpPr>
          <p:cNvPr id="307" name="Shape 307"/>
          <p:cNvSpPr txBox="1"/>
          <p:nvPr>
            <p:ph idx="1" type="subTitle"/>
          </p:nvPr>
        </p:nvSpPr>
        <p:spPr>
          <a:xfrm>
            <a:off y="3051975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Sean Tran &amp; Annie Tran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pledgeparents@apo-x.org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Pledges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Quiz 3 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AutoNum type="alphaL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Greek Alphabet lower and upper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Music Videos!!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Campout and initiation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Interviews 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Actives 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Campout!!! This weekend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Revelation has been moved 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Interviews 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311837" x="3255375"/>
            <a:ext cy="2524125" cx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y="3616325" x="3411290"/>
            <a:ext cy="1219656" cx="4450675"/>
          </a:xfrm>
          <a:custGeom>
            <a:pathLst>
              <a:path w="2704" extrusionOk="0" h="741">
                <a:moveTo>
                  <a:pt y="97" x="1778"/>
                </a:moveTo>
                <a:cubicBezTo>
                  <a:pt y="97" x="1821"/>
                  <a:pt y="99" x="1851"/>
                  <a:pt y="103" x="1867"/>
                </a:cubicBezTo>
                <a:cubicBezTo>
                  <a:pt y="110" x="1891"/>
                  <a:pt y="124" x="1911"/>
                  <a:pt y="145" x="1926"/>
                </a:cubicBezTo>
                <a:cubicBezTo>
                  <a:pt y="167" x="1942"/>
                  <a:pt y="192" x="1949"/>
                  <a:pt y="222" x="1949"/>
                </a:cubicBezTo>
                <a:cubicBezTo>
                  <a:pt y="263" x="1949"/>
                  <a:pt y="296" x="1936"/>
                  <a:pt y="318" x="1911"/>
                </a:cubicBezTo>
                <a:cubicBezTo>
                  <a:pt y="341" x="1885"/>
                  <a:pt y="353" x="1841"/>
                  <a:pt y="353" x="1780"/>
                </a:cubicBezTo>
                <a:lnTo>
                  <a:pt y="353" x="1595"/>
                </a:lnTo>
                <a:lnTo>
                  <a:pt y="97" x="1595"/>
                </a:lnTo>
                <a:close/>
                <a:moveTo>
                  <a:pt y="81" x="1037"/>
                </a:moveTo>
                <a:cubicBezTo>
                  <a:pt y="81" x="1084"/>
                  <a:pt y="93" x="1127"/>
                  <a:pt y="117" x="1165"/>
                </a:cubicBezTo>
                <a:cubicBezTo>
                  <a:pt y="141" x="1203"/>
                  <a:pt y="175" x="1231"/>
                  <a:pt y="218" x="1251"/>
                </a:cubicBezTo>
                <a:cubicBezTo>
                  <a:pt y="261" x="1271"/>
                  <a:pt y="312" x="1281"/>
                  <a:pt y="371" x="1281"/>
                </a:cubicBezTo>
                <a:cubicBezTo>
                  <a:pt y="463" x="1281"/>
                  <a:pt y="534" x="1258"/>
                  <a:pt y="584" x="1212"/>
                </a:cubicBezTo>
                <a:cubicBezTo>
                  <a:pt y="634" x="1166"/>
                  <a:pt y="659" x="1107"/>
                  <a:pt y="659" x="1036"/>
                </a:cubicBezTo>
                <a:cubicBezTo>
                  <a:pt y="659" x="966"/>
                  <a:pt y="634" x="907"/>
                  <a:pt y="585" x="861"/>
                </a:cubicBezTo>
                <a:cubicBezTo>
                  <a:pt y="535" x="815"/>
                  <a:pt y="467" x="791"/>
                  <a:pt y="381" x="791"/>
                </a:cubicBezTo>
                <a:cubicBezTo>
                  <a:pt y="273" x="791"/>
                  <a:pt y="196" x="816"/>
                  <a:pt y="150" x="864"/>
                </a:cubicBezTo>
                <a:cubicBezTo>
                  <a:pt y="104" x="912"/>
                  <a:pt y="81" x="970"/>
                  <a:pt y="81" x="1037"/>
                </a:cubicBezTo>
                <a:close/>
                <a:moveTo>
                  <a:pt y="12" x="0"/>
                </a:moveTo>
                <a:lnTo>
                  <a:pt y="728" x="0"/>
                </a:lnTo>
                <a:lnTo>
                  <a:pt y="728" x="90"/>
                </a:lnTo>
                <a:lnTo>
                  <a:pt y="166" x="90"/>
                </a:lnTo>
                <a:lnTo>
                  <a:pt y="728" x="466"/>
                </a:lnTo>
                <a:lnTo>
                  <a:pt y="728" x="563"/>
                </a:lnTo>
                <a:lnTo>
                  <a:pt y="12" x="563"/>
                </a:lnTo>
                <a:lnTo>
                  <a:pt y="12" x="473"/>
                </a:lnTo>
                <a:lnTo>
                  <a:pt y="574" x="473"/>
                </a:lnTo>
                <a:lnTo>
                  <a:pt y="12" x="97"/>
                </a:lnTo>
                <a:close/>
                <a:moveTo>
                  <a:pt y="12" x="1500"/>
                </a:moveTo>
                <a:lnTo>
                  <a:pt y="728" x="1500"/>
                </a:lnTo>
                <a:lnTo>
                  <a:pt y="728" x="1595"/>
                </a:lnTo>
                <a:lnTo>
                  <a:pt y="437" x="1595"/>
                </a:lnTo>
                <a:lnTo>
                  <a:pt y="437" x="1779"/>
                </a:lnTo>
                <a:cubicBezTo>
                  <a:pt y="437" x="1880"/>
                  <a:pt y="416" x="1950"/>
                  <a:pt y="374" x="1989"/>
                </a:cubicBezTo>
                <a:cubicBezTo>
                  <a:pt y="332" x="2027"/>
                  <a:pt y="280" x="2047"/>
                  <a:pt y="219" x="2047"/>
                </a:cubicBezTo>
                <a:cubicBezTo>
                  <a:pt y="184" x="2047"/>
                  <a:pt y="151" x="2040"/>
                  <a:pt y="122" x="2025"/>
                </a:cubicBezTo>
                <a:cubicBezTo>
                  <a:pt y="92" x="2011"/>
                  <a:pt y="69" x="1992"/>
                  <a:pt y="53" x="1968"/>
                </a:cubicBezTo>
                <a:cubicBezTo>
                  <a:pt y="36" x="1944"/>
                  <a:pt y="25" x="1915"/>
                  <a:pt y="19" x="1879"/>
                </a:cubicBezTo>
                <a:cubicBezTo>
                  <a:pt y="14" x="1854"/>
                  <a:pt y="12" x="1818"/>
                  <a:pt y="12" x="1770"/>
                </a:cubicBezTo>
                <a:close/>
                <a:moveTo>
                  <a:pt y="12" x="2169"/>
                </a:moveTo>
                <a:lnTo>
                  <a:pt y="728" x="2169"/>
                </a:lnTo>
                <a:lnTo>
                  <a:pt y="728" x="2704"/>
                </a:lnTo>
                <a:lnTo>
                  <a:pt y="644" x="2704"/>
                </a:lnTo>
                <a:lnTo>
                  <a:pt y="644" x="2264"/>
                </a:lnTo>
                <a:lnTo>
                  <a:pt y="400" x="2264"/>
                </a:lnTo>
                <a:lnTo>
                  <a:pt y="400" x="2660"/>
                </a:lnTo>
                <a:lnTo>
                  <a:pt y="316" x="2660"/>
                </a:lnTo>
                <a:lnTo>
                  <a:pt y="316" x="2264"/>
                </a:lnTo>
                <a:lnTo>
                  <a:pt y="97" x="2264"/>
                </a:lnTo>
                <a:lnTo>
                  <a:pt y="97" x="2687"/>
                </a:lnTo>
                <a:lnTo>
                  <a:pt y="12" x="2687"/>
                </a:lnTo>
                <a:close/>
                <a:moveTo>
                  <a:pt y="0" x="1037"/>
                </a:moveTo>
                <a:cubicBezTo>
                  <a:pt y="0" x="936"/>
                  <a:pt y="33" x="853"/>
                  <a:pt y="100" x="790"/>
                </a:cubicBezTo>
                <a:cubicBezTo>
                  <a:pt y="168" x="726"/>
                  <a:pt y="261" x="694"/>
                  <a:pt y="379" x="694"/>
                </a:cubicBezTo>
                <a:cubicBezTo>
                  <a:pt y="442" x="694"/>
                  <a:pt y="502" x="708"/>
                  <a:pt y="558" x="735"/>
                </a:cubicBezTo>
                <a:cubicBezTo>
                  <a:pt y="614" x="762"/>
                  <a:pt y="659" x="802"/>
                  <a:pt y="691" x="855"/>
                </a:cubicBezTo>
                <a:cubicBezTo>
                  <a:pt y="724" x="909"/>
                  <a:pt y="740" x="969"/>
                  <a:pt y="740" x="1036"/>
                </a:cubicBezTo>
                <a:cubicBezTo>
                  <a:pt y="740" x="1098"/>
                  <a:pt y="726" x="1156"/>
                  <a:pt y="696" x="1210"/>
                </a:cubicBezTo>
                <a:cubicBezTo>
                  <a:pt y="667" x="1264"/>
                  <a:pt y="623" x="1305"/>
                  <a:pt y="566" x="1334"/>
                </a:cubicBezTo>
                <a:cubicBezTo>
                  <a:pt y="509" x="1364"/>
                  <a:pt y="444" x="1378"/>
                  <a:pt y="371" x="1378"/>
                </a:cubicBezTo>
                <a:cubicBezTo>
                  <a:pt y="299" x="1378"/>
                  <a:pt y="235" x="1364"/>
                  <a:pt y="179" x="1337"/>
                </a:cubicBezTo>
                <a:cubicBezTo>
                  <a:pt y="122" x="1309"/>
                  <a:pt y="78" x="1268"/>
                  <a:pt y="47" x="1215"/>
                </a:cubicBezTo>
                <a:cubicBezTo>
                  <a:pt y="15" x="1162"/>
                  <a:pt y="0" x="1103"/>
                  <a:pt y="0" x="1037"/>
                </a:cubicBezTo>
                <a:close/>
              </a:path>
            </a:pathLst>
          </a:cu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Big Little EVERYTHANG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y="1200150" x="457200"/>
            <a:ext cy="3725699" cx="4506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MOST of the big/lil tracking is done</a:t>
            </a:r>
          </a:p>
          <a:p>
            <a:pPr rtl="0" lvl="0" indent="-3429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Big little aps are coming out tonight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Ubuntu"/>
              <a:buAutoNum type="alphaLcPeriod"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Actives due Monday at 12am so sunday night.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Ubuntu"/>
              <a:buAutoNum type="alphaLcPeriod"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Pledges will be due tuesday</a:t>
            </a:r>
          </a:p>
          <a:p>
            <a:pPr rtl="0" lvl="1" indent="-342900" marL="914400">
              <a:buClr>
                <a:schemeClr val="dk1"/>
              </a:buClr>
              <a:buSzPct val="100000"/>
              <a:buFont typeface="Ubuntu"/>
              <a:buAutoNum type="alphaLcPeriod"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revisions</a:t>
            </a:r>
          </a:p>
          <a:p>
            <a:pPr rtl="0" lvl="0" indent="-3429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Campout revelations</a:t>
            </a:r>
          </a:p>
          <a:p>
            <a:pPr rtl="0" lvl="0" indent="-342900" marL="4572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Keep calm. LOL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428750" x="5032125"/>
            <a:ext cy="2286000" cx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Music Video kekeke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u="sng" lang="en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https://www.youtube.com/watch?v=n3BfE5qEp3s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9" name="Shape 33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Righteous"/>
                <a:ea typeface="Righteous"/>
                <a:cs typeface="Righteous"/>
                <a:sym typeface="Righteous"/>
              </a:rPr>
              <a:t>Finance VPs</a:t>
            </a:r>
          </a:p>
        </p:txBody>
      </p:sp>
      <p:sp>
        <p:nvSpPr>
          <p:cNvPr id="340" name="Shape 34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Emily Neai-Proeung &amp; Jonathan Liu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Leadership Workshops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1200150" x="457200"/>
            <a:ext cy="3725699" cx="7696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Launch write-ups due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midnight tonight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to </a:t>
            </a:r>
            <a:r>
              <a:rPr u="sng" b="1" lang="en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apoxpresident@gmail.com</a:t>
            </a:r>
          </a:p>
          <a:p>
            <a:pPr rtl="0" lvl="0">
              <a:buNone/>
            </a:pPr>
            <a:r>
              <a:rPr b="1" sz="1200" lang="en"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Host your own </a:t>
            </a:r>
          </a:p>
          <a:p>
            <a:pPr rtl="0" lvl="0" indent="45720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workshop!</a:t>
            </a:r>
          </a:p>
          <a:p>
            <a:r>
              <a:t/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619362" x="4267200"/>
            <a:ext cy="2143125" cx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Righteous"/>
                <a:ea typeface="Righteous"/>
                <a:cs typeface="Righteous"/>
                <a:sym typeface="Righteous"/>
              </a:rPr>
              <a:t>TV Tapings!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y="1200150" x="457200"/>
            <a:ext cy="3725699" cx="4135499"/>
          </a:xfrm>
          <a:prstGeom prst="rect">
            <a:avLst/>
          </a:prstGeom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b="1" lang="en" i="1">
                <a:solidFill>
                  <a:srgbClr val="FF00FF"/>
                </a:solidFill>
                <a:latin typeface="Ubuntu"/>
                <a:ea typeface="Ubuntu"/>
                <a:cs typeface="Ubuntu"/>
                <a:sym typeface="Ubuntu"/>
              </a:rPr>
              <a:t>Winklers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, Thursday April 3rd! (new ABC comedy!)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b="1" lang="en" i="1">
                <a:solidFill>
                  <a:srgbClr val="FF00FF"/>
                </a:solidFill>
                <a:latin typeface="Ubuntu"/>
                <a:ea typeface="Ubuntu"/>
                <a:cs typeface="Ubuntu"/>
                <a:sym typeface="Ubuntu"/>
              </a:rPr>
              <a:t>Your Family Or Mine</a:t>
            </a:r>
            <a:r>
              <a:rPr lang="en">
                <a:solidFill>
                  <a:srgbClr val="FF00FF"/>
                </a:solidFill>
                <a:latin typeface="Ubuntu"/>
                <a:ea typeface="Ubuntu"/>
                <a:cs typeface="Ubuntu"/>
                <a:sym typeface="Ubuntu"/>
              </a:rPr>
              <a:t>,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Thursday April 10th! (new TBS comedy &amp; bussable!)</a:t>
            </a:r>
          </a:p>
        </p:txBody>
      </p:sp>
      <p:pic>
        <p:nvPicPr>
          <p:cNvPr id="347" name="Shape 3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792625" x="4592700"/>
            <a:ext cy="2682124" cx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Fundraising update!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y="1063375" x="457200"/>
            <a:ext cy="3725699" cx="3761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Amount of money raised so far: $</a:t>
            </a:r>
            <a:r>
              <a:rPr lang="en">
                <a:solidFill>
                  <a:srgbClr val="FF00FF"/>
                </a:solidFill>
              </a:rPr>
              <a:t>260.92</a:t>
            </a:r>
          </a:p>
          <a:p>
            <a:r>
              <a:t/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y="984325" x="4122325"/>
            <a:ext cy="2438400" cx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y="1824900" x="4219200"/>
            <a:ext cy="3318599" cx="3761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30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
</a:t>
            </a:r>
          </a:p>
          <a:p>
            <a:r>
              <a:t/>
            </a:r>
          </a:p>
          <a:p>
            <a:pPr>
              <a:buNone/>
            </a:pPr>
            <a:r>
              <a:rPr sz="36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Fundraising goal: $</a:t>
            </a:r>
            <a:r>
              <a:rPr sz="3600" lang="en">
                <a:solidFill>
                  <a:srgbClr val="FF00FF"/>
                </a:solidFill>
                <a:latin typeface="Georgia"/>
                <a:ea typeface="Georgia"/>
                <a:cs typeface="Georgia"/>
                <a:sym typeface="Georgia"/>
              </a:rPr>
              <a:t>2800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-593900" x="5986750"/>
            <a:ext cy="2276900" cx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105012" x="-151287"/>
            <a:ext cy="3038475" cx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Righteous"/>
                <a:ea typeface="Righteous"/>
                <a:cs typeface="Righteous"/>
                <a:sym typeface="Righteous"/>
              </a:rPr>
              <a:t>PAY YO DUES!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y="1200150" x="4956650"/>
            <a:ext cy="3725699" cx="3730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Actives &amp; pledges on the payment plan: </a:t>
            </a:r>
            <a:r>
              <a:rPr lang="en">
                <a:solidFill>
                  <a:srgbClr val="FF00FF"/>
                </a:solidFill>
              </a:rPr>
              <a:t>$20!</a:t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Remember to pay or you’ll go bad standing/be depledged!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00150" x="2346275"/>
            <a:ext cy="1844349" cx="2459124"/>
          </a:xfrm>
          <a:prstGeom prst="rect">
            <a:avLst/>
          </a:prstGeom>
        </p:spPr>
      </p:pic>
      <p:pic>
        <p:nvPicPr>
          <p:cNvPr id="365" name="Shape 36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200147" x="0"/>
            <a:ext cy="3943349" cx="321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0" name="Shape 370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 VPs</a:t>
            </a:r>
          </a:p>
        </p:txBody>
      </p:sp>
      <p:sp>
        <p:nvSpPr>
          <p:cNvPr id="371" name="Shape 371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Michael Hung &amp; Dianne Pham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 FUN LOG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78" name="Shape 378">
            <a:hlinkClick r:id="rId4"/>
          </p:cNvPr>
          <p:cNvSpPr/>
          <p:nvPr/>
        </p:nvSpPr>
        <p:spPr>
          <a:xfrm>
            <a:off y="1200150" x="2036268"/>
            <a:ext cy="3963200" cx="528430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Sign up for fellowships!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y="16920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And tell us ideas via </a:t>
            </a:r>
          </a:p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	- binder</a:t>
            </a:r>
          </a:p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	- Facebook</a:t>
            </a:r>
          </a:p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	- email</a:t>
            </a:r>
          </a:p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	- word of mouth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692050" x="3885037"/>
            <a:ext cy="2286000" cx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Fun Foursies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Hope they’re going well!</a:t>
            </a:r>
          </a:p>
          <a:p>
            <a:r>
              <a:t/>
            </a:r>
          </a:p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Due CM #4 (in two weeks)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									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0" marL="4114800">
              <a:buNone/>
            </a:pPr>
            <a:r>
              <a:rPr sz="1000" lang="en">
                <a:latin typeface="Ubuntu"/>
                <a:ea typeface="Ubuntu"/>
                <a:cs typeface="Ubuntu"/>
                <a:sym typeface="Ubuntu"/>
              </a:rPr>
              <a:t>   LOOK HOW MUCH FUN THIS IS. SO FUN. MUCH FOURSIES.</a:t>
            </a:r>
          </a:p>
          <a:p>
            <a:pPr rtl="0" lvl="0" indent="0" marL="4114800">
              <a:buNone/>
            </a:pPr>
            <a:r>
              <a:rPr sz="1000" lang="en">
                <a:latin typeface="Ubuntu"/>
                <a:ea typeface="Ubuntu"/>
                <a:cs typeface="Ubuntu"/>
                <a:sym typeface="Ubuntu"/>
              </a:rPr>
              <a:t>		...Fivesies?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87949" x="4400082"/>
            <a:ext cy="3021475" cx="40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721325" x="213875"/>
            <a:ext cy="2155224" cx="38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Talent Show!</a:t>
            </a:r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Talent Show will be happening May 2nd at The SEED Center.</a:t>
            </a:r>
          </a:p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	</a:t>
            </a:r>
            <a:r>
              <a:rPr sz="1500" lang="en">
                <a:latin typeface="Ubuntu"/>
                <a:ea typeface="Ubuntu"/>
                <a:cs typeface="Ubuntu"/>
                <a:sym typeface="Ubuntu"/>
              </a:rPr>
              <a:t>$30/person. Sign up!</a:t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Performers: Sign up on the binder or email us at </a:t>
            </a:r>
            <a:r>
              <a:rPr u="sng" sz="1800" lang="en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apoxfellowship@gmail.com</a:t>
            </a:r>
            <a:r>
              <a:rPr sz="1800" lang="en">
                <a:latin typeface="Ubuntu"/>
                <a:ea typeface="Ubuntu"/>
                <a:cs typeface="Ubuntu"/>
                <a:sym typeface="Ubuntu"/>
              </a:rPr>
              <a:t>!</a:t>
            </a:r>
          </a:p>
          <a:p>
            <a:r>
              <a:t/>
            </a:r>
          </a:p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All acts appreciated!</a:t>
            </a:r>
          </a:p>
          <a:p>
            <a:r>
              <a:t/>
            </a:r>
          </a:p>
          <a:p>
            <a:pPr rtl="0" lvl="0">
              <a:buNone/>
            </a:pPr>
            <a:r>
              <a:rPr sz="2000" lang="en">
                <a:latin typeface="Ubuntu"/>
                <a:ea typeface="Ubuntu"/>
                <a:cs typeface="Ubuntu"/>
                <a:sym typeface="Ubuntu"/>
              </a:rPr>
              <a:t>		</a:t>
            </a:r>
            <a:r>
              <a:rPr b="1" sz="1300" lang="en">
                <a:latin typeface="Ubuntu"/>
                <a:ea typeface="Ubuntu"/>
                <a:cs typeface="Ubuntu"/>
                <a:sym typeface="Ubuntu"/>
              </a:rPr>
              <a:t>ALL </a:t>
            </a:r>
            <a:r>
              <a:rPr sz="1300" lang="en">
                <a:latin typeface="Ubuntu"/>
                <a:ea typeface="Ubuntu"/>
                <a:cs typeface="Ubuntu"/>
                <a:sym typeface="Ubuntu"/>
              </a:rPr>
              <a:t> acts.</a:t>
            </a:r>
          </a:p>
        </p:txBody>
      </p:sp>
      <p:pic>
        <p:nvPicPr>
          <p:cNvPr id="400" name="Shape 40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534537" x="6636950"/>
            <a:ext cy="2262775" cx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566400" x="3142800"/>
            <a:ext cy="2199049" cx="33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IM Sports Committee!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Jeron Tan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14637" x="6370228"/>
            <a:ext cy="3496725" cx="231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314650" x="3272712"/>
            <a:ext cy="3496725" cx="262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5"/>
          <a:srcRect t="40147" b="7248" r="48288" l="25681"/>
          <a:stretch/>
        </p:blipFill>
        <p:spPr>
          <a:xfrm>
            <a:off y="2105975" x="716474"/>
            <a:ext cy="2705399" cx="20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14" name="Shape 4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5" name="Shape 415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b="1" sz="9600" lang="en">
                <a:latin typeface="Tangerine"/>
                <a:ea typeface="Tangerine"/>
                <a:cs typeface="Tangerine"/>
                <a:sym typeface="Tangerine"/>
              </a:rPr>
              <a:t>Historian</a:t>
            </a:r>
          </a:p>
        </p:txBody>
      </p:sp>
      <p:sp>
        <p:nvSpPr>
          <p:cNvPr id="416" name="Shape 416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Tin Tran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historian@apo-x.org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Leadership Opportunities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1200150" x="457200"/>
            <a:ext cy="3725699" cx="371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
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Volunteer with COPE!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81600" x="4238650"/>
            <a:ext cy="2858474" cx="41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20" name="Shape 4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Termbook Updates</a:t>
            </a: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Active Bonding Day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001504" x="5698050"/>
            <a:ext cy="2924350" cx="298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927325" x="457195"/>
            <a:ext cy="3072699" cx="4733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28" name="Shape 4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Chi Trivia</a:t>
            </a: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For actives : 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_________________ designed the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Pin and drew the Coat of Arms.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431" name="Shape 4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455750" x="5711926"/>
            <a:ext cy="2470100" cx="29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Chi Trivia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For actives : </a:t>
            </a:r>
          </a:p>
          <a:p>
            <a:r>
              <a:t/>
            </a:r>
          </a:p>
          <a:p>
            <a:pPr rtl="0" lvl="0">
              <a:buNone/>
            </a:pPr>
            <a:r>
              <a:rPr u="sng" b="1" lang="en">
                <a:latin typeface="Ubuntu"/>
                <a:ea typeface="Ubuntu"/>
                <a:cs typeface="Ubuntu"/>
                <a:sym typeface="Ubuntu"/>
              </a:rPr>
              <a:t>Everett W. Probst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designed the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Pin and drew the Coat of Arms.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455750" x="5711926"/>
            <a:ext cy="2470100" cx="29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42" name="Shape 4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Chi Trivia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lang="en"/>
              <a:t>For pledges : </a:t>
            </a:r>
          </a:p>
          <a:p>
            <a:r>
              <a:t/>
            </a:r>
          </a:p>
          <a:p>
            <a:pPr algn="r" rtl="0" lvl="0">
              <a:buNone/>
            </a:pPr>
            <a:r>
              <a:rPr sz="2400" lang="en"/>
              <a:t>Leadership, Friendship and Service </a:t>
            </a:r>
          </a:p>
          <a:p>
            <a:pPr algn="r" rtl="0" lvl="0">
              <a:buNone/>
            </a:pPr>
            <a:r>
              <a:rPr sz="2400" lang="en"/>
              <a:t>are our _______________.</a:t>
            </a:r>
          </a:p>
          <a:p>
            <a:r>
              <a:t/>
            </a:r>
          </a:p>
          <a:p>
            <a:pPr algn="r" rtl="0" lvl="0">
              <a:buNone/>
            </a:pPr>
            <a:r>
              <a:rPr sz="2400" lang="en"/>
              <a:t>Be a Leader, Be a Friend, Be of Service </a:t>
            </a:r>
          </a:p>
          <a:p>
            <a:pPr algn="r">
              <a:buNone/>
            </a:pPr>
            <a:r>
              <a:rPr sz="2400" lang="en"/>
              <a:t>is our _____________.</a:t>
            </a:r>
            <a:r>
              <a:rPr lang="en"/>
              <a:t> 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668412" x="457187"/>
            <a:ext cy="2257425" cx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49" name="Shape 4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Chi Trivia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lang="en"/>
              <a:t>For pledges : </a:t>
            </a:r>
          </a:p>
          <a:p>
            <a:r>
              <a:t/>
            </a:r>
          </a:p>
          <a:p>
            <a:pPr algn="r" rtl="0" lvl="0">
              <a:buNone/>
            </a:pPr>
            <a:r>
              <a:rPr sz="2400" lang="en"/>
              <a:t>Leadership, Friendship and Service </a:t>
            </a:r>
          </a:p>
          <a:p>
            <a:pPr algn="r" rtl="0" lvl="0">
              <a:buNone/>
            </a:pPr>
            <a:r>
              <a:rPr sz="2400" lang="en"/>
              <a:t>are our </a:t>
            </a:r>
            <a:r>
              <a:rPr u="sng" b="1" sz="2400" lang="en"/>
              <a:t>Cardinal Principals</a:t>
            </a:r>
            <a:r>
              <a:rPr sz="2400" lang="en"/>
              <a:t>.</a:t>
            </a:r>
          </a:p>
          <a:p>
            <a:r>
              <a:t/>
            </a:r>
          </a:p>
          <a:p>
            <a:pPr algn="r" rtl="0" lvl="0">
              <a:buNone/>
            </a:pPr>
            <a:r>
              <a:rPr sz="2400" lang="en"/>
              <a:t>Be a Leader, Be a Friend, Be of Service </a:t>
            </a:r>
          </a:p>
          <a:p>
            <a:pPr algn="r" rtl="0" lvl="0">
              <a:buNone/>
            </a:pPr>
            <a:r>
              <a:rPr sz="2400" lang="en"/>
              <a:t>is our </a:t>
            </a:r>
            <a:r>
              <a:rPr u="sng" b="1" sz="2400" lang="en"/>
              <a:t>Fraternity Motto</a:t>
            </a:r>
            <a:r>
              <a:rPr sz="2400" lang="en"/>
              <a:t>.</a:t>
            </a:r>
            <a:r>
              <a:rPr lang="en"/>
              <a:t> 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668412" x="457187"/>
            <a:ext cy="2257425" cx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56" name="Shape 4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Brother of the Week #1</a:t>
            </a:r>
          </a:p>
        </p:txBody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 This brother pees 20 times a day</a:t>
            </a:r>
          </a:p>
        </p:txBody>
      </p:sp>
      <p:pic>
        <p:nvPicPr>
          <p:cNvPr id="459" name="Shape 4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61724" x="5317024"/>
            <a:ext cy="3140324" cx="336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y="1900749" x="380999"/>
            <a:ext cy="3140324" cx="33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64" name="Shape 4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Brother of the Week #1</a:t>
            </a: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 i="1">
                <a:latin typeface="Tangerine"/>
                <a:ea typeface="Tangerine"/>
                <a:cs typeface="Tangerine"/>
                <a:sym typeface="Tangerine"/>
              </a:rPr>
              <a:t>                                                         Sandy Wang</a:t>
            </a:r>
          </a:p>
        </p:txBody>
      </p:sp>
      <p:pic>
        <p:nvPicPr>
          <p:cNvPr id="467" name="Shape 4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898125" x="5356100"/>
            <a:ext cy="3103924" cx="33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941700" x="3743625"/>
            <a:ext cy="2984150" cx="16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y="1900749" x="380999"/>
            <a:ext cy="3140324" cx="336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73" name="Shape 4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Brother of the Week #2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lang="en"/>
              <a:t>Hint for the second brother of the week :</a:t>
            </a:r>
          </a:p>
          <a:p>
            <a:r>
              <a:t/>
            </a:r>
          </a:p>
          <a:p>
            <a:pPr algn="ctr">
              <a:buNone/>
            </a:pPr>
            <a:r>
              <a:rPr lang="en"/>
              <a:t>Mariah Carey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963700" x="457200"/>
            <a:ext cy="1962150" cx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Brother of the Week #2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483" name="Shape 4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963700" x="457200"/>
            <a:ext cy="1962150" cx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70362" x="4185099"/>
            <a:ext cy="2002775" cx="2670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y="3770375" x="3876600"/>
            <a:ext cy="751200" cx="3231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b="1" sz="3000" lang="en" i="1">
                <a:latin typeface="Tangerine"/>
                <a:ea typeface="Tangerine"/>
                <a:cs typeface="Tangerine"/>
                <a:sym typeface="Tangerine"/>
              </a:rPr>
              <a:t>Nathan Cheung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Termbook Headshots</a:t>
            </a:r>
          </a:p>
        </p:txBody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sz="2500" lang="en"/>
              <a:t>Good standing actives &amp; associates</a:t>
            </a:r>
          </a:p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sz="2500" lang="en"/>
              <a:t>with last names starting with A-H</a:t>
            </a:r>
          </a:p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b="1" sz="2500" lang="en" i="1"/>
              <a:t>We needs to take a pic of yo beautiful face</a:t>
            </a:r>
          </a:p>
          <a:p>
            <a:r>
              <a:t/>
            </a:r>
          </a:p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sz="2500" lang="en" i="1"/>
              <a:t>Please stay a little bit after toast song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982225" x="6110225"/>
            <a:ext cy="2019824" cx="257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Gamer’s Guide Tip #3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y="1504950" x="1447800"/>
            <a:ext cy="3239700" cx="6144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“I’ve learned that people will forget what you said, people will forget what you did, but people will never forget how you made them feel.”</a:t>
            </a:r>
          </a:p>
          <a:p>
            <a:pPr algn="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- Mary Angelou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Termbook Headshots</a:t>
            </a:r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y="1200150" x="0"/>
            <a:ext cy="3725699" cx="2429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Althea Alquitran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Melissa Barcelona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Abelard Bautista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Rachel Belyea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Talia Berson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Jessica Bobis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Taylor Briglio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Ernesto Bautista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Joseph Chan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Judy Chen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Nathan Cheung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Josh Chin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Harrison Choi</a:t>
            </a:r>
          </a:p>
          <a:p>
            <a:pPr rtl="0" lvl="0">
              <a:buClr>
                <a:schemeClr val="dk1"/>
              </a:buClr>
              <a:buSzPct val="68750"/>
              <a:buFont typeface="Arial"/>
              <a:buNone/>
            </a:pPr>
            <a:r>
              <a:rPr sz="1600" lang="en"/>
              <a:t> 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916077" x="6123050"/>
            <a:ext cy="2009772" cx="256374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>
            <p:ph idx="2" type="body"/>
          </p:nvPr>
        </p:nvSpPr>
        <p:spPr>
          <a:xfrm>
            <a:off y="1200150" x="2128548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Stephanie Choy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Kendrick Chu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Nancy Chu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Jae Lin Chung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Ann Dai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Anna Do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Vickie Do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Merry Fu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Holly Fuong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Jeremy Gozzip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Rui Guo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Jenny Ham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Angie He</a:t>
            </a:r>
          </a:p>
          <a:p>
            <a:r>
              <a:t/>
            </a:r>
          </a:p>
        </p:txBody>
      </p:sp>
      <p:sp>
        <p:nvSpPr>
          <p:cNvPr id="501" name="Shape 501"/>
          <p:cNvSpPr txBox="1"/>
          <p:nvPr>
            <p:ph idx="3" type="body"/>
          </p:nvPr>
        </p:nvSpPr>
        <p:spPr>
          <a:xfrm>
            <a:off y="1200150" x="41276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Jessie Hsieh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George Hsin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Peter Huang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Michael Hung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Diane Huynh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Kevin Huynh</a:t>
            </a:r>
          </a:p>
          <a:p>
            <a:pPr rtl="0" lvl="0" indent="-3302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1600" lang="en"/>
              <a:t>Kristine Huynh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Brothers of Chi Chapter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y="1200150" x="108925"/>
            <a:ext cy="3725699" cx="6172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683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b="1" sz="2200" lang="en"/>
              <a:t>Wanna contribute to the termbook?!</a:t>
            </a:r>
          </a:p>
          <a:p>
            <a:pPr rtl="0" lvl="1" indent="-3683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200" lang="en"/>
              <a:t>Submit a photo of your fellow brothers with a quote!</a:t>
            </a:r>
          </a:p>
          <a:p>
            <a:pPr rtl="0" lvl="1" indent="-3683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200" lang="en"/>
              <a:t>Submit to </a:t>
            </a:r>
            <a:r>
              <a:rPr u="sng" sz="2200" lang="en">
                <a:solidFill>
                  <a:schemeClr val="hlink"/>
                </a:solidFill>
                <a:hlinkClick r:id="rId3"/>
              </a:rPr>
              <a:t>apoxhistorian@gmail.com</a:t>
            </a:r>
            <a:r>
              <a:rPr sz="2200" lang="en"/>
              <a:t> or facebook… or something</a:t>
            </a:r>
          </a:p>
        </p:txBody>
      </p:sp>
      <p:pic>
        <p:nvPicPr>
          <p:cNvPr id="508" name="Shape 508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y="2394630" x="6169425"/>
            <a:ext cy="2531224" cx="25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512" name="Shape 5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Brothers of Chi Chapter</a:t>
            </a:r>
          </a:p>
        </p:txBody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y="1417800" x="0"/>
            <a:ext cy="3725699" cx="2828100"/>
          </a:xfrm>
          <a:prstGeom prst="rect">
            <a:avLst/>
          </a:prstGeom>
          <a:solidFill>
            <a:srgbClr val="FFFFFF"/>
          </a:solidFill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200" lang="en">
                <a:solidFill>
                  <a:srgbClr val="000000"/>
                </a:solidFill>
              </a:rPr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>
              <a:buNone/>
            </a:pPr>
            <a:r>
              <a:rPr sz="1800" lang="en">
                <a:solidFill>
                  <a:srgbClr val="000000"/>
                </a:solidFill>
              </a:rPr>
              <a:t>“I like guys...with their pants on…”</a:t>
            </a:r>
          </a:p>
        </p:txBody>
      </p:sp>
      <p:sp>
        <p:nvSpPr>
          <p:cNvPr id="515" name="Shape 515"/>
          <p:cNvSpPr txBox="1"/>
          <p:nvPr>
            <p:ph idx="2" type="body"/>
          </p:nvPr>
        </p:nvSpPr>
        <p:spPr>
          <a:xfrm>
            <a:off y="1306900" x="6315900"/>
            <a:ext cy="3725699" cx="2828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"/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"/>
              <a:t>“I’ve had two dreams where I was pregnant. Maybe it’ll be possible in like 10 years or something.”</a:t>
            </a:r>
          </a:p>
          <a:p>
            <a:r>
              <a:t/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05275" x="370987"/>
            <a:ext cy="2728753" cx="208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05275" x="6753100"/>
            <a:ext cy="2728753" cx="20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 rotWithShape="1">
          <a:blip r:embed="rId5"/>
          <a:srcRect t="0" b="0" r="0" l="-29332"/>
          <a:stretch/>
        </p:blipFill>
        <p:spPr>
          <a:xfrm>
            <a:off y="1505275" x="2148900"/>
            <a:ext cy="2728800" cx="39500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>
            <p:ph idx="3" type="body"/>
          </p:nvPr>
        </p:nvSpPr>
        <p:spPr>
          <a:xfrm>
            <a:off y="4234075" x="3270900"/>
            <a:ext cy="433800" cx="2828100"/>
          </a:xfrm>
          <a:prstGeom prst="rect">
            <a:avLst/>
          </a:prstGeom>
          <a:solidFill>
            <a:srgbClr val="FFFFFF"/>
          </a:solidFill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buNone/>
            </a:pPr>
            <a:r>
              <a:rPr sz="1800" lang="en">
                <a:solidFill>
                  <a:srgbClr val="000000"/>
                </a:solidFill>
              </a:rPr>
              <a:t>“Either live by the swag, or die by the swag.”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523" name="Shape 5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Tangerine"/>
                <a:ea typeface="Tangerine"/>
                <a:cs typeface="Tangerine"/>
                <a:sym typeface="Tangerine"/>
              </a:rPr>
              <a:t>Webisode #2</a:t>
            </a:r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526" name="Shape 526">
            <a:hlinkClick r:id="rId4"/>
          </p:cNvPr>
          <p:cNvSpPr/>
          <p:nvPr/>
        </p:nvSpPr>
        <p:spPr>
          <a:xfrm>
            <a:off y="1448050" x="2418737"/>
            <a:ext cy="3229899" cx="430652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30" name="Shape 5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1" name="Shape 531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sz="6000" lang="en">
                <a:latin typeface="Josefin Sans"/>
                <a:ea typeface="Josefin Sans"/>
                <a:cs typeface="Josefin Sans"/>
                <a:sym typeface="Josefin Sans"/>
              </a:rPr>
              <a:t>Sergeant-at-Arms</a:t>
            </a:r>
          </a:p>
        </p:txBody>
      </p:sp>
      <p:sp>
        <p:nvSpPr>
          <p:cNvPr id="532" name="Shape 53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4800" lang="en" i="0">
                <a:latin typeface="Josefin Sans"/>
                <a:ea typeface="Josefin Sans"/>
                <a:cs typeface="Josefin Sans"/>
                <a:sym typeface="Josefin Sans"/>
              </a:rPr>
              <a:t>Catherine Teotico</a:t>
            </a:r>
          </a:p>
          <a:p>
            <a:pPr rtl="0" lvl="0">
              <a:buNone/>
            </a:pPr>
            <a:r>
              <a:rPr u="sng" b="1" sz="3000" lang="en" i="0">
                <a:latin typeface="Josefin Sans"/>
                <a:ea typeface="Josefin Sans"/>
                <a:cs typeface="Josefin Sans"/>
                <a:sym typeface="Josefin Sans"/>
              </a:rPr>
              <a:t>apoxsergeant@gmail.com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36" name="Shape 5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Reminders</a:t>
            </a:r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Josefin Sans"/>
                <a:ea typeface="Josefin Sans"/>
                <a:cs typeface="Josefin Sans"/>
                <a:sym typeface="Josefin Sans"/>
              </a:rPr>
              <a:t>In the lost pin form under “Contact Info”, please write your actual phone number or email. Not just meet you in Kerchoff.</a:t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Josefin Sans"/>
                <a:ea typeface="Josefin Sans"/>
                <a:cs typeface="Josefin Sans"/>
                <a:sym typeface="Josefin Sans"/>
              </a:rPr>
              <a:t>Actives please utilize the strike form for any strike. Its hard to keep track when you mention it in passing. 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-3810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latin typeface="Josefin Sans"/>
                <a:ea typeface="Josefin Sans"/>
                <a:cs typeface="Josefin Sans"/>
                <a:sym typeface="Josefin Sans"/>
              </a:rPr>
              <a:t>THANKS!!</a:t>
            </a:r>
          </a:p>
        </p:txBody>
      </p:sp>
      <p:pic>
        <p:nvPicPr>
          <p:cNvPr id="539" name="Shape 53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020850" x="3821025"/>
            <a:ext cy="1905000" cx="33909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43" name="Shape 5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Chapter Meetings</a:t>
            </a:r>
          </a:p>
        </p:txBody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y="999825" x="131150"/>
            <a:ext cy="3725699" cx="8937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000" lang="en">
                <a:solidFill>
                  <a:srgbClr val="0000FF"/>
                </a:solidFill>
                <a:latin typeface="Josefin Sans"/>
                <a:ea typeface="Josefin Sans"/>
                <a:cs typeface="Josefin Sans"/>
                <a:sym typeface="Josefin Sans"/>
              </a:rPr>
              <a:t>5 Minutes After President Starts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2000" lang="e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Late, 1 Strike</a:t>
            </a:r>
          </a:p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000" lang="en">
                <a:solidFill>
                  <a:srgbClr val="0000FF"/>
                </a:solidFill>
                <a:latin typeface="Josefin Sans"/>
                <a:ea typeface="Josefin Sans"/>
                <a:cs typeface="Josefin Sans"/>
                <a:sym typeface="Josefin Sans"/>
              </a:rPr>
              <a:t>Notification Before 6 + Arrive Before 7:30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2000" lang="e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Credit (No Strike)</a:t>
            </a:r>
          </a:p>
          <a:p>
            <a:pPr rtl="0" lvl="0" indent="-355600" marL="457200">
              <a:buClr>
                <a:srgbClr val="434343"/>
              </a:buClr>
              <a:buSzPct val="166666"/>
              <a:buFont typeface="Arial"/>
              <a:buChar char="•"/>
            </a:pPr>
            <a:r>
              <a:rPr sz="2000" lang="en">
                <a:solidFill>
                  <a:srgbClr val="0000FF"/>
                </a:solidFill>
                <a:latin typeface="Josefin Sans"/>
                <a:ea typeface="Josefin Sans"/>
                <a:cs typeface="Josefin Sans"/>
                <a:sym typeface="Josefin Sans"/>
              </a:rPr>
              <a:t>No Notification Before 6 + Arrive Before 7:30</a:t>
            </a:r>
          </a:p>
          <a:p>
            <a:pPr rtl="0" lvl="1" indent="-355600" marL="914400">
              <a:buClr>
                <a:srgbClr val="434343"/>
              </a:buClr>
              <a:buSzPct val="100000"/>
              <a:buFont typeface="Courier New"/>
              <a:buChar char="o"/>
            </a:pPr>
            <a:r>
              <a:rPr b="1" sz="2000" lang="e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Credit (0.5 Strike 1st Time, 1 Strike, Thereafter)</a:t>
            </a:r>
          </a:p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000" lang="en">
                <a:solidFill>
                  <a:srgbClr val="0000FF"/>
                </a:solidFill>
                <a:latin typeface="Josefin Sans"/>
                <a:ea typeface="Josefin Sans"/>
                <a:cs typeface="Josefin Sans"/>
                <a:sym typeface="Josefin Sans"/>
              </a:rPr>
              <a:t>With/ Without Notification + Arrival After 7:30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2000" lang="e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Credit, No Strike.</a:t>
            </a:r>
          </a:p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000" lang="en">
                <a:solidFill>
                  <a:srgbClr val="0000FF"/>
                </a:solidFill>
                <a:latin typeface="Josefin Sans"/>
                <a:ea typeface="Josefin Sans"/>
                <a:cs typeface="Josefin Sans"/>
                <a:sym typeface="Josefin Sans"/>
              </a:rPr>
              <a:t>Notification Before 6 + Leave at 8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2000" lang="e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Credit </a:t>
            </a:r>
            <a:r>
              <a:rPr u="sng" sz="2000" lang="e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(Must Notify SAA Before Leaving)</a:t>
            </a:r>
          </a:p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000" lang="en">
                <a:solidFill>
                  <a:srgbClr val="0000FF"/>
                </a:solidFill>
                <a:latin typeface="Josefin Sans"/>
                <a:ea typeface="Josefin Sans"/>
                <a:cs typeface="Josefin Sans"/>
                <a:sym typeface="Josefin Sans"/>
              </a:rPr>
              <a:t>With/ Without Notification + Leave before 8</a:t>
            </a:r>
          </a:p>
          <a:p>
            <a:pPr rtl="0" lvl="1" indent="-355600" marL="914400"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2000" lang="e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Credit, No Strike</a:t>
            </a:r>
          </a:p>
          <a:p>
            <a:pPr rtl="0" lvl="0" indent="-3556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000" lang="en">
                <a:solidFill>
                  <a:srgbClr val="0000FF"/>
                </a:solidFill>
                <a:latin typeface="Josefin Sans"/>
                <a:ea typeface="Josefin Sans"/>
                <a:cs typeface="Josefin Sans"/>
                <a:sym typeface="Josefin Sans"/>
              </a:rPr>
              <a:t>Arrive Late + Leave Early + With/Without Notification</a:t>
            </a:r>
            <a:r>
              <a:rPr sz="2000" lang="en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sz="2000" lang="en">
                <a:latin typeface="Josefin Sans"/>
                <a:ea typeface="Josefin Sans"/>
                <a:cs typeface="Josefin Sans"/>
                <a:sym typeface="Josefin Sans"/>
              </a:rPr>
              <a:t>= </a:t>
            </a:r>
            <a:r>
              <a:rPr b="1" sz="2000" lang="e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No Credit, No Strike</a:t>
            </a:r>
          </a:p>
          <a:p>
            <a:r>
              <a:t/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42325" x="5940675"/>
            <a:ext cy="1905000" cx="2552700"/>
          </a:xfrm>
          <a:prstGeom prst="rect">
            <a:avLst/>
          </a:prstGeom>
        </p:spPr>
      </p:pic>
      <p:sp>
        <p:nvSpPr>
          <p:cNvPr id="547" name="Shape 547"/>
          <p:cNvSpPr txBox="1"/>
          <p:nvPr/>
        </p:nvSpPr>
        <p:spPr>
          <a:xfrm>
            <a:off y="2368400" x="6477000"/>
            <a:ext cy="2222999" cx="2416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>
                <a:latin typeface="Josefin Sans"/>
                <a:ea typeface="Josefin Sans"/>
                <a:cs typeface="Josefin Sans"/>
                <a:sym typeface="Josefin Sans"/>
              </a:rPr>
              <a:t>** Please text me instead of facebook. It hard to keep track of people. Through multiple media outlets. 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51" name="Shape 5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Chapter Meetings</a:t>
            </a:r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 indent="0" marL="0">
              <a:buSzPct val="100000"/>
              <a:buFont typeface="Josefin Sans"/>
              <a:buNone/>
            </a:pPr>
            <a:r>
              <a:rPr b="1" sz="2400" lang="en">
                <a:solidFill>
                  <a:srgbClr val="0000FF"/>
                </a:solidFill>
                <a:latin typeface="Josefin Sans"/>
                <a:ea typeface="Josefin Sans"/>
                <a:cs typeface="Josefin Sans"/>
                <a:sym typeface="Josefin Sans"/>
              </a:rPr>
              <a:t>Want Meeting Credit But Can’t Make it to Chapter Meeting? *</a:t>
            </a:r>
          </a:p>
          <a:p>
            <a:r>
              <a:t/>
            </a:r>
          </a:p>
          <a:p>
            <a:pPr algn="ctr" rtl="0" lvl="0" indent="0" marL="0">
              <a:buSzPct val="100000"/>
              <a:buFont typeface="Josefin Sans"/>
              <a:buNone/>
            </a:pPr>
            <a:r>
              <a:rPr b="1" sz="2400" lang="en">
                <a:solidFill>
                  <a:srgbClr val="FF0000"/>
                </a:solidFill>
                <a:latin typeface="Josefin Sans"/>
                <a:ea typeface="Josefin Sans"/>
                <a:cs typeface="Josefin Sans"/>
                <a:sym typeface="Josefin Sans"/>
              </a:rPr>
              <a:t>Come to Excomm Meeting at 8:00pm, The Sunday Before </a:t>
            </a:r>
          </a:p>
          <a:p>
            <a:r>
              <a:t/>
            </a:r>
          </a:p>
          <a:p>
            <a:pPr algn="ctr" rtl="0" lvl="0" indent="0" marL="0">
              <a:buSzPct val="100000"/>
              <a:buFont typeface="Josefin Sans"/>
              <a:buNone/>
            </a:pPr>
            <a:r>
              <a:rPr sz="2400" lang="en">
                <a:latin typeface="Josefin Sans"/>
                <a:ea typeface="Josefin Sans"/>
                <a:cs typeface="Josefin Sans"/>
                <a:sym typeface="Josefin Sans"/>
              </a:rPr>
              <a:t>Email apoxsergeant@gmail or Text Me 3109618573 </a:t>
            </a:r>
          </a:p>
          <a:p>
            <a:pPr algn="ctr" rtl="0" lvl="0" indent="0" marL="0">
              <a:buSzPct val="100000"/>
              <a:buFont typeface="Josefin Sans"/>
              <a:buNone/>
            </a:pPr>
            <a:r>
              <a:rPr sz="2400" lang="en">
                <a:latin typeface="Josefin Sans"/>
                <a:ea typeface="Josefin Sans"/>
                <a:cs typeface="Josefin Sans"/>
                <a:sym typeface="Josefin Sans"/>
              </a:rPr>
              <a:t>At least by 7pm, So we can tell you the location.</a:t>
            </a:r>
          </a:p>
          <a:p>
            <a:r>
              <a:t/>
            </a:r>
          </a:p>
          <a:p>
            <a:pPr rtl="0" lvl="0" indent="0" marL="0">
              <a:buSzPct val="109090"/>
              <a:buFont typeface="Josefin Sans"/>
              <a:buNone/>
            </a:pPr>
            <a:r>
              <a:rPr sz="2200" lang="en">
                <a:latin typeface="Josefin Sans"/>
                <a:ea typeface="Josefin Sans"/>
                <a:cs typeface="Josefin Sans"/>
                <a:sym typeface="Josefin Sans"/>
              </a:rPr>
              <a:t>*Only valid excuses, not just because you feel like it/more convenient 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72300" x="5656300"/>
            <a:ext cy="1308475" cx="22963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58" name="Shape 5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ABEA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 indent="0" marL="0">
              <a:buSzPct val="109090"/>
              <a:buFont typeface="Josefin Sans"/>
              <a:buNone/>
            </a:pPr>
            <a:r>
              <a:rPr sz="2200" lang="en">
                <a:latin typeface="Josefin Sans"/>
                <a:ea typeface="Josefin Sans"/>
                <a:cs typeface="Josefin Sans"/>
                <a:sym typeface="Josefin Sans"/>
              </a:rPr>
              <a:t>Normally, ABEA goes to the person who provides the best evaluation but this not only did this person provide a great evaluation but an amazingly detailed reminder email. </a:t>
            </a:r>
          </a:p>
          <a:p>
            <a:r>
              <a:t/>
            </a:r>
          </a:p>
          <a:p>
            <a:pPr algn="ctr" rtl="0" lvl="0" indent="0" marL="0">
              <a:buSzPct val="109090"/>
              <a:buFont typeface="Josefin Sans"/>
              <a:buNone/>
            </a:pPr>
            <a:r>
              <a:rPr sz="2200" lang="en">
                <a:latin typeface="Josefin Sans"/>
                <a:ea typeface="Josefin Sans"/>
                <a:cs typeface="Josefin Sans"/>
                <a:sym typeface="Josefin Sans"/>
              </a:rPr>
              <a:t>So by numerous nominations </a:t>
            </a:r>
          </a:p>
          <a:p>
            <a:r>
              <a:t/>
            </a:r>
          </a:p>
          <a:p>
            <a:pPr algn="ctr" rtl="0" lvl="0" indent="0" marL="0">
              <a:buSzPct val="109090"/>
              <a:buFont typeface="Josefin Sans"/>
              <a:buNone/>
            </a:pPr>
            <a:r>
              <a:rPr sz="2200" lang="en">
                <a:latin typeface="Josefin Sans"/>
                <a:ea typeface="Josefin Sans"/>
                <a:cs typeface="Josefin Sans"/>
                <a:sym typeface="Josefin Sans"/>
              </a:rPr>
              <a:t>The ABEA Goes To….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666737" x="324975"/>
            <a:ext cy="2022675" cx="2495550"/>
          </a:xfrm>
          <a:prstGeom prst="rect">
            <a:avLst/>
          </a:prstGeom>
        </p:spPr>
      </p:pic>
      <p:pic>
        <p:nvPicPr>
          <p:cNvPr id="562" name="Shape 56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509787" x="6522250"/>
            <a:ext cy="2336599" cx="23365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66" name="Shape 5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ABEA: </a:t>
            </a:r>
            <a:r>
              <a:rPr u="sng" b="1" lang="en">
                <a:latin typeface="Josefin Sans"/>
                <a:ea typeface="Josefin Sans"/>
                <a:cs typeface="Josefin Sans"/>
                <a:sym typeface="Josefin Sans"/>
              </a:rPr>
              <a:t>JOSEPH CHAN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352075" x="457200"/>
            <a:ext cy="3573775" cx="2680324"/>
          </a:xfrm>
          <a:prstGeom prst="rect">
            <a:avLst/>
          </a:prstGeom>
        </p:spPr>
      </p:pic>
      <p:pic>
        <p:nvPicPr>
          <p:cNvPr id="569" name="Shape 56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326075" x="6197400"/>
            <a:ext cy="3625776" cx="2719324"/>
          </a:xfrm>
          <a:prstGeom prst="rect">
            <a:avLst/>
          </a:prstGeom>
        </p:spPr>
      </p:pic>
      <p:pic>
        <p:nvPicPr>
          <p:cNvPr id="570" name="Shape 57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352075" x="3294675"/>
            <a:ext cy="3573765" cx="268032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Administrative  VPs</a:t>
            </a:r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Joseph Chan &amp; Nicola Yip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admin@apo-x.org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06666"/>
        </a:solidFill>
      </p:bgPr>
    </p:bg>
    <p:spTree>
      <p:nvGrpSpPr>
        <p:cNvPr id="574" name="Shape 5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5" name="Shape 575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 Chair</a:t>
            </a:r>
          </a:p>
        </p:txBody>
      </p:sp>
      <p:sp>
        <p:nvSpPr>
          <p:cNvPr id="576" name="Shape 576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Olivia Pardo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interchapter@apo-x.org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06666"/>
        </a:solidFill>
      </p:bgPr>
    </p:bg>
    <p:spTree>
      <p:nvGrpSpPr>
        <p:cNvPr id="580" name="Shape 5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WELCOME ICS 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618900" x="1273850"/>
            <a:ext cy="2692400" cx="2286000"/>
          </a:xfrm>
          <a:prstGeom prst="rect">
            <a:avLst/>
          </a:prstGeom>
        </p:spPr>
      </p:pic>
      <p:sp>
        <p:nvSpPr>
          <p:cNvPr id="583" name="Shape 583"/>
          <p:cNvSpPr txBox="1"/>
          <p:nvPr>
            <p:ph idx="1" type="body"/>
          </p:nvPr>
        </p:nvSpPr>
        <p:spPr>
          <a:xfrm>
            <a:off y="2093300" x="3795625"/>
            <a:ext cy="1743600" cx="4826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Name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Pledge term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/>
              <a:t>Favorite video game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06666"/>
        </a:solidFill>
      </p:bgPr>
    </p:bg>
    <p:spTree>
      <p:nvGrpSpPr>
        <p:cNvPr id="587" name="Shape 5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Sign up for events! </a:t>
            </a:r>
          </a:p>
        </p:txBody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SLO Bonfire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Registration ends Saturday, April 5 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IC Dance Comp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Registration ends April 11</a:t>
            </a:r>
          </a:p>
          <a:p>
            <a:r>
              <a:t/>
            </a:r>
          </a:p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Both have separate forms. Fill those out!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4" name="Shape 594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Chair of the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Advisory Committee</a:t>
            </a:r>
          </a:p>
        </p:txBody>
      </p:sp>
      <p:sp>
        <p:nvSpPr>
          <p:cNvPr id="595" name="Shape 595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Kevin Lee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cac@apo-x.org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0" name="Shape 600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Chapter Business</a:t>
            </a:r>
          </a:p>
        </p:txBody>
      </p:sp>
      <p:sp>
        <p:nvSpPr>
          <p:cNvPr id="601" name="Shape 601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rgbClr val="000000"/>
              </a:buClr>
              <a:buSzPct val="104166"/>
              <a:buFont typeface="Arial"/>
              <a:buChar char="•"/>
            </a:pPr>
            <a:r>
              <a:rPr sz="48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Voting Delegates</a:t>
            </a:r>
          </a:p>
          <a:p>
            <a:pPr rtl="0" lvl="0" indent="-419100" marL="457200">
              <a:buClr>
                <a:srgbClr val="000000"/>
              </a:buClr>
              <a:buSzPct val="104166"/>
              <a:buFont typeface="Arial"/>
              <a:buChar char="•"/>
            </a:pPr>
            <a:r>
              <a:rPr sz="48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Constitution</a:t>
            </a:r>
          </a:p>
          <a:p>
            <a:pPr rtl="0" lvl="0" indent="-419100" marL="457200">
              <a:buClr>
                <a:srgbClr val="000000"/>
              </a:buClr>
              <a:buSzPct val="104166"/>
              <a:buFont typeface="Arial"/>
              <a:buChar char="•"/>
            </a:pPr>
            <a:r>
              <a:rPr sz="48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Alpha Kappa Certificates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Congrats Alpha Kappa!</a:t>
            </a:r>
          </a:p>
        </p:txBody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614" name="Shape 6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76308" x="1272925"/>
            <a:ext cy="3725700" cx="661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Voting Delegates</a:t>
            </a:r>
          </a:p>
        </p:txBody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Taylor Briglio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Bowen Lu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5" name="Shape 62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Update Constitution</a:t>
            </a:r>
          </a:p>
        </p:txBody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u="sng" lang="en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https://docs.google.com/document/d/1Kkg-fzWyKGyXAazwgyp8VsasWh3LZlSrwXUHOeAt7Ac/edit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1" name="Shape 631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Last Announcements</a:t>
            </a:r>
          </a:p>
        </p:txBody>
      </p:sp>
      <p:sp>
        <p:nvSpPr>
          <p:cNvPr id="632" name="Shape 63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Updates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y="1200150" x="457200"/>
            <a:ext cy="3725699" cx="5257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Pledges: if you don’t send in your picture for the website by Friday, we will use your roster picture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Look out for our newsletter :)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922287" x="5578325"/>
            <a:ext cy="2505075" cx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5C69C"/>
        </a:solidFill>
      </p:bgPr>
    </p:bg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Membership VP</a:t>
            </a:r>
          </a:p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Jeremy Gozzip &amp; Melissa Ma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membership@apo-x.org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